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5"/>
  </p:sldMasterIdLst>
  <p:notesMasterIdLst>
    <p:notesMasterId r:id="rId39"/>
  </p:notesMasterIdLst>
  <p:handoutMasterIdLst>
    <p:handoutMasterId r:id="rId40"/>
  </p:handoutMasterIdLst>
  <p:sldIdLst>
    <p:sldId id="308" r:id="rId6"/>
    <p:sldId id="314" r:id="rId7"/>
    <p:sldId id="313" r:id="rId8"/>
    <p:sldId id="332" r:id="rId9"/>
    <p:sldId id="310" r:id="rId10"/>
    <p:sldId id="315" r:id="rId11"/>
    <p:sldId id="297" r:id="rId12"/>
    <p:sldId id="298" r:id="rId13"/>
    <p:sldId id="318" r:id="rId14"/>
    <p:sldId id="321" r:id="rId15"/>
    <p:sldId id="324" r:id="rId16"/>
    <p:sldId id="299" r:id="rId17"/>
    <p:sldId id="319" r:id="rId18"/>
    <p:sldId id="329" r:id="rId19"/>
    <p:sldId id="311" r:id="rId20"/>
    <p:sldId id="331" r:id="rId21"/>
    <p:sldId id="320" r:id="rId22"/>
    <p:sldId id="322" r:id="rId23"/>
    <p:sldId id="330" r:id="rId24"/>
    <p:sldId id="325" r:id="rId25"/>
    <p:sldId id="300" r:id="rId26"/>
    <p:sldId id="302" r:id="rId27"/>
    <p:sldId id="303" r:id="rId28"/>
    <p:sldId id="304" r:id="rId29"/>
    <p:sldId id="305" r:id="rId30"/>
    <p:sldId id="326" r:id="rId31"/>
    <p:sldId id="307" r:id="rId32"/>
    <p:sldId id="327" r:id="rId33"/>
    <p:sldId id="317" r:id="rId34"/>
    <p:sldId id="328" r:id="rId35"/>
    <p:sldId id="294" r:id="rId36"/>
    <p:sldId id="316" r:id="rId37"/>
    <p:sldId id="295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C232CD-A1C3-BA4B-843B-56C336A8FA91}">
          <p14:sldIdLst>
            <p14:sldId id="308"/>
            <p14:sldId id="314"/>
            <p14:sldId id="313"/>
            <p14:sldId id="332"/>
          </p14:sldIdLst>
        </p14:section>
        <p14:section name="Untitled Section" id="{58BACCBF-6F68-B24A-A005-7A139DCD17EE}">
          <p14:sldIdLst>
            <p14:sldId id="310"/>
            <p14:sldId id="315"/>
            <p14:sldId id="297"/>
            <p14:sldId id="298"/>
            <p14:sldId id="318"/>
            <p14:sldId id="321"/>
            <p14:sldId id="324"/>
            <p14:sldId id="299"/>
            <p14:sldId id="319"/>
            <p14:sldId id="329"/>
            <p14:sldId id="311"/>
            <p14:sldId id="331"/>
            <p14:sldId id="320"/>
            <p14:sldId id="322"/>
            <p14:sldId id="330"/>
            <p14:sldId id="325"/>
            <p14:sldId id="300"/>
            <p14:sldId id="302"/>
            <p14:sldId id="303"/>
            <p14:sldId id="304"/>
            <p14:sldId id="305"/>
            <p14:sldId id="326"/>
            <p14:sldId id="307"/>
            <p14:sldId id="327"/>
            <p14:sldId id="317"/>
            <p14:sldId id="328"/>
            <p14:sldId id="294"/>
            <p14:sldId id="316"/>
            <p14:sldId id="295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20" y="-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30" d="100"/>
          <a:sy n="130" d="100"/>
        </p:scale>
        <p:origin x="1476" y="-36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049" y="8743072"/>
            <a:ext cx="32707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dirty="0" smtClean="0"/>
              <a:t>ch:kj:17-80188S.ppt\05/04/17 </a:t>
            </a:r>
          </a:p>
          <a:p>
            <a:pPr>
              <a:spcAft>
                <a:spcPts val="600"/>
              </a:spcAft>
            </a:pPr>
            <a:r>
              <a:rPr lang="en-US" sz="900" b="1" dirty="0" smtClean="0"/>
              <a:t>Copyright © 2017 American Contractors Insurance Group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66667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513" y="401638"/>
            <a:ext cx="6926262" cy="3897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4163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049" y="8743072"/>
            <a:ext cx="32707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dirty="0" smtClean="0"/>
              <a:t>ch:kj:17-80188S.ppt\05/04/17 </a:t>
            </a:r>
          </a:p>
          <a:p>
            <a:pPr>
              <a:spcAft>
                <a:spcPts val="600"/>
              </a:spcAft>
            </a:pPr>
            <a:r>
              <a:rPr lang="en-US" sz="900" b="1" dirty="0" smtClean="0"/>
              <a:t>Copyright © 2017 American Contractors Insurance Group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8022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4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4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10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6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3" y="401638"/>
            <a:ext cx="6926262" cy="389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7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2960175"/>
            <a:ext cx="7203447" cy="409032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57612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868" y="1122363"/>
            <a:ext cx="9144000" cy="2387600"/>
          </a:xfrm>
        </p:spPr>
        <p:txBody>
          <a:bodyPr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2868" y="3602038"/>
            <a:ext cx="9144000" cy="1655762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lang="en-US" sz="24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1"/>
            <a:ext cx="12416589" cy="705050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267569" y="1324709"/>
            <a:ext cx="62992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Questions/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Comments</a:t>
            </a:r>
            <a:endParaRPr lang="en-US" sz="5400" b="1" kern="1200" cap="small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57612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75323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ilding Better Bui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1"/>
            <a:ext cx="12416589" cy="70505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267569" y="1324708"/>
            <a:ext cx="629920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Building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Better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Builders</a:t>
            </a:r>
            <a:endParaRPr lang="en-US" sz="5400" b="1" kern="1200" cap="small" baseline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612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29767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s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1"/>
            <a:ext cx="12416589" cy="70505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267569" y="1043354"/>
            <a:ext cx="62992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Claims – Committed to Excellence</a:t>
            </a:r>
            <a:endParaRPr lang="en-US" sz="5400" b="1" kern="1200" cap="small" baseline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612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13523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&amp;Q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1"/>
            <a:ext cx="12416589" cy="70505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61353" y="363418"/>
            <a:ext cx="629920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Building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Better Builders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Through Safety and Quality Excellence</a:t>
            </a:r>
            <a:endParaRPr lang="en-US" sz="5400" b="1" kern="1200" cap="small" baseline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612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48853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1"/>
            <a:ext cx="12416589" cy="70505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61353" y="199297"/>
            <a:ext cx="62992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Building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Better 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Builders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Through 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Safety Excellence</a:t>
            </a:r>
            <a:endParaRPr lang="en-US" sz="5400" b="1" kern="1200" cap="small" baseline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612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16083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ty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1"/>
            <a:ext cx="12416589" cy="70505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61353" y="199297"/>
            <a:ext cx="62992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Building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Better 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Builders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Through 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Quality</a:t>
            </a:r>
          </a:p>
          <a:p>
            <a: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400" b="1" kern="1200" cap="small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Excellence</a:t>
            </a:r>
            <a:endParaRPr lang="en-US" sz="5400" b="1" kern="1200" cap="small" baseline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612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2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60565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8337" y="5029201"/>
            <a:ext cx="12416589" cy="202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128337" y="1"/>
            <a:ext cx="12416589" cy="705050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60567" y="6376096"/>
            <a:ext cx="2269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3" y="6298069"/>
            <a:ext cx="721895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5047" y="360363"/>
            <a:ext cx="6572739" cy="652008"/>
          </a:xfrm>
        </p:spPr>
        <p:txBody>
          <a:bodyPr anchor="t" anchorCtr="0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5048" y="982934"/>
            <a:ext cx="6572737" cy="705192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1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29027" y="2067445"/>
            <a:ext cx="2340864" cy="2459736"/>
          </a:xfrm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38673" y="4277533"/>
            <a:ext cx="5781313" cy="1398533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56491" y="4454769"/>
            <a:ext cx="5330092" cy="1066800"/>
          </a:xfrm>
        </p:spPr>
        <p:txBody>
          <a:bodyPr anchor="ctr" anchorCtr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spcAft>
                <a:spcPts val="300"/>
              </a:spcAft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spcBef>
                <a:spcPts val="0"/>
              </a:spcBef>
              <a:spcAft>
                <a:spcPts val="300"/>
              </a:spcAft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spcBef>
                <a:spcPts val="0"/>
              </a:spcBef>
              <a:spcAft>
                <a:spcPts val="300"/>
              </a:spcAft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just" defTabSz="914400" rtl="0" eaLnBrk="1" latinLnBrk="0" hangingPunct="1">
              <a:spcBef>
                <a:spcPts val="0"/>
              </a:spcBef>
              <a:spcAft>
                <a:spcPts val="300"/>
              </a:spcAft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just" defTabSz="914400" rtl="0" eaLnBrk="1" latinLnBrk="0" hangingPunct="1">
              <a:spcBef>
                <a:spcPts val="0"/>
              </a:spcBef>
              <a:spcAft>
                <a:spcPts val="300"/>
              </a:spcAft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2665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3934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88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2934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6560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24125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 Minute T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650943" y="2832935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cap="small" dirty="0" smtClean="0">
                <a:solidFill>
                  <a:schemeClr val="tx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Minutes Remaining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31882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376465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28828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8179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3475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84088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639216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9217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74514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798104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85227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907405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97273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5030376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08273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513570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5188664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523799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529312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534608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5399052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5452015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5506188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5561316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5626648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568428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573664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5789612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5842575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589190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594703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6000000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605296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6105925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616009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621522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6284272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634191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639427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6447236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650019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654953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660466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6657624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6710587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8" name="Rectangle 47"/>
          <p:cNvSpPr/>
          <p:nvPr userDrawn="1"/>
        </p:nvSpPr>
        <p:spPr>
          <a:xfrm>
            <a:off x="676354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681772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687285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693666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6994300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04666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7099625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7152588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720192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725705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731001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7362976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741593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1" name="Rectangle 60"/>
          <p:cNvSpPr/>
          <p:nvPr userDrawn="1"/>
        </p:nvSpPr>
        <p:spPr>
          <a:xfrm>
            <a:off x="7470112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2" name="Rectangle 61"/>
          <p:cNvSpPr/>
          <p:nvPr userDrawn="1"/>
        </p:nvSpPr>
        <p:spPr>
          <a:xfrm>
            <a:off x="7525240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758532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7642960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69532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6" name="Rectangle 65"/>
          <p:cNvSpPr/>
          <p:nvPr userDrawn="1"/>
        </p:nvSpPr>
        <p:spPr>
          <a:xfrm>
            <a:off x="7748285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7" name="Rectangle 66"/>
          <p:cNvSpPr/>
          <p:nvPr userDrawn="1"/>
        </p:nvSpPr>
        <p:spPr>
          <a:xfrm>
            <a:off x="7801248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785058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7905711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7958673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8011636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8064599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3" name="Rectangle 72"/>
          <p:cNvSpPr/>
          <p:nvPr userDrawn="1"/>
        </p:nvSpPr>
        <p:spPr>
          <a:xfrm>
            <a:off x="8118772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4" name="Rectangle 73"/>
          <p:cNvSpPr/>
          <p:nvPr userDrawn="1"/>
        </p:nvSpPr>
        <p:spPr>
          <a:xfrm>
            <a:off x="8173900" y="4065968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5" name="Left-Right Arrow 74"/>
          <p:cNvSpPr/>
          <p:nvPr userDrawn="1"/>
        </p:nvSpPr>
        <p:spPr>
          <a:xfrm>
            <a:off x="4318826" y="4738560"/>
            <a:ext cx="3916033" cy="253041"/>
          </a:xfrm>
          <a:prstGeom prst="leftRightArrow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6" name="TextBox 75"/>
          <p:cNvSpPr txBox="1"/>
          <p:nvPr userDrawn="1"/>
        </p:nvSpPr>
        <p:spPr>
          <a:xfrm>
            <a:off x="4612153" y="1148012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5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 userDrawn="1"/>
        </p:nvSpPr>
        <p:spPr>
          <a:xfrm>
            <a:off x="4612153" y="1148012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 userDrawn="1"/>
        </p:nvSpPr>
        <p:spPr>
          <a:xfrm>
            <a:off x="4612153" y="1148012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 userDrawn="1"/>
        </p:nvSpPr>
        <p:spPr>
          <a:xfrm>
            <a:off x="4612153" y="1148012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 userDrawn="1"/>
        </p:nvSpPr>
        <p:spPr>
          <a:xfrm>
            <a:off x="4612153" y="1148012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 userDrawn="1"/>
        </p:nvSpPr>
        <p:spPr>
          <a:xfrm>
            <a:off x="4612153" y="1148012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0</a:t>
            </a:r>
            <a:endParaRPr lang="en-US" sz="10000" b="1" dirty="0">
              <a:solidFill>
                <a:schemeClr val="bg1"/>
              </a:solidFill>
            </a:endParaRPr>
          </a:p>
        </p:txBody>
      </p:sp>
      <p:pic>
        <p:nvPicPr>
          <p:cNvPr id="82" name="Light Instrumental Music - study, work, relax - NÂ°106_Generic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576" y="40298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387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43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350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00"/>
                            </p:stCondLst>
                            <p:childTnLst>
                              <p:par>
                                <p:cTn id="2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50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2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65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2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2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80000"/>
                            </p:stCondLst>
                            <p:childTnLst>
                              <p:par>
                                <p:cTn id="2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85000"/>
                            </p:stCondLst>
                            <p:childTnLst>
                              <p:par>
                                <p:cTn id="2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05000"/>
                            </p:stCondLst>
                            <p:childTnLst>
                              <p:par>
                                <p:cTn id="2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10000"/>
                            </p:stCondLst>
                            <p:childTnLst>
                              <p:par>
                                <p:cTn id="2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15000"/>
                            </p:stCondLst>
                            <p:childTnLst>
                              <p:par>
                                <p:cTn id="2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20000"/>
                            </p:stCondLst>
                            <p:childTnLst>
                              <p:par>
                                <p:cTn id="2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25000"/>
                            </p:stCondLst>
                            <p:childTnLst>
                              <p:par>
                                <p:cTn id="2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30000"/>
                            </p:stCondLst>
                            <p:childTnLst>
                              <p:par>
                                <p:cTn id="2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35000"/>
                            </p:stCondLst>
                            <p:childTnLst>
                              <p:par>
                                <p:cTn id="2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40000"/>
                            </p:stCondLst>
                            <p:childTnLst>
                              <p:par>
                                <p:cTn id="2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50000"/>
                            </p:stCondLst>
                            <p:childTnLst>
                              <p:par>
                                <p:cTn id="3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50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 minute t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650943" y="2954815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cap="small" dirty="0" smtClean="0">
                <a:solidFill>
                  <a:schemeClr val="tx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Minutes Remaining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43352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49116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54352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596488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64945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69878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75391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80687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85983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91280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96697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2210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8848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14612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319848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3251448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30441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35374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340887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346183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51479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56776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62193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367706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374297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380061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385297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390594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395890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00823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06336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116328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416929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22225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27642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33155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439934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445698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450934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456230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4615272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466460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471973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77269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482566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8" name="Rectangle 47"/>
          <p:cNvSpPr/>
          <p:nvPr userDrawn="1"/>
        </p:nvSpPr>
        <p:spPr>
          <a:xfrm>
            <a:off x="487862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493279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498792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505719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511483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516720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522016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527312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532246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5377588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43055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548351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53647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1" name="Rectangle 60"/>
          <p:cNvSpPr/>
          <p:nvPr userDrawn="1"/>
        </p:nvSpPr>
        <p:spPr>
          <a:xfrm>
            <a:off x="559064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2" name="Rectangle 61"/>
          <p:cNvSpPr/>
          <p:nvPr userDrawn="1"/>
        </p:nvSpPr>
        <p:spPr>
          <a:xfrm>
            <a:off x="564577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71219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576983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582219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6" name="Rectangle 65"/>
          <p:cNvSpPr/>
          <p:nvPr userDrawn="1"/>
        </p:nvSpPr>
        <p:spPr>
          <a:xfrm>
            <a:off x="587516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7" name="Rectangle 66"/>
          <p:cNvSpPr/>
          <p:nvPr userDrawn="1"/>
        </p:nvSpPr>
        <p:spPr>
          <a:xfrm>
            <a:off x="592812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597745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603258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608554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6138512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619147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3" name="Rectangle 72"/>
          <p:cNvSpPr/>
          <p:nvPr userDrawn="1"/>
        </p:nvSpPr>
        <p:spPr>
          <a:xfrm>
            <a:off x="6245648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4" name="Rectangle 73"/>
          <p:cNvSpPr/>
          <p:nvPr userDrawn="1"/>
        </p:nvSpPr>
        <p:spPr>
          <a:xfrm>
            <a:off x="630077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5" name="Rectangle 74"/>
          <p:cNvSpPr/>
          <p:nvPr userDrawn="1"/>
        </p:nvSpPr>
        <p:spPr>
          <a:xfrm>
            <a:off x="6366108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6" name="Rectangle 75"/>
          <p:cNvSpPr/>
          <p:nvPr userDrawn="1"/>
        </p:nvSpPr>
        <p:spPr>
          <a:xfrm>
            <a:off x="642374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7" name="Rectangle 76"/>
          <p:cNvSpPr/>
          <p:nvPr userDrawn="1"/>
        </p:nvSpPr>
        <p:spPr>
          <a:xfrm>
            <a:off x="647610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8" name="Rectangle 77"/>
          <p:cNvSpPr/>
          <p:nvPr userDrawn="1"/>
        </p:nvSpPr>
        <p:spPr>
          <a:xfrm>
            <a:off x="6529072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9" name="Rectangle 78"/>
          <p:cNvSpPr/>
          <p:nvPr userDrawn="1"/>
        </p:nvSpPr>
        <p:spPr>
          <a:xfrm>
            <a:off x="658203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0" name="Rectangle 79"/>
          <p:cNvSpPr/>
          <p:nvPr userDrawn="1"/>
        </p:nvSpPr>
        <p:spPr>
          <a:xfrm>
            <a:off x="663136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1" name="Rectangle 80"/>
          <p:cNvSpPr/>
          <p:nvPr userDrawn="1"/>
        </p:nvSpPr>
        <p:spPr>
          <a:xfrm>
            <a:off x="668649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2" name="Rectangle 81"/>
          <p:cNvSpPr/>
          <p:nvPr userDrawn="1"/>
        </p:nvSpPr>
        <p:spPr>
          <a:xfrm>
            <a:off x="673946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3" name="Rectangle 82"/>
          <p:cNvSpPr/>
          <p:nvPr userDrawn="1"/>
        </p:nvSpPr>
        <p:spPr>
          <a:xfrm>
            <a:off x="679242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4" name="Rectangle 83"/>
          <p:cNvSpPr/>
          <p:nvPr userDrawn="1"/>
        </p:nvSpPr>
        <p:spPr>
          <a:xfrm>
            <a:off x="684538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5" name="Rectangle 84"/>
          <p:cNvSpPr/>
          <p:nvPr userDrawn="1"/>
        </p:nvSpPr>
        <p:spPr>
          <a:xfrm>
            <a:off x="689955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6" name="Rectangle 85"/>
          <p:cNvSpPr/>
          <p:nvPr userDrawn="1"/>
        </p:nvSpPr>
        <p:spPr>
          <a:xfrm>
            <a:off x="695468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7" name="Rectangle 86"/>
          <p:cNvSpPr/>
          <p:nvPr userDrawn="1"/>
        </p:nvSpPr>
        <p:spPr>
          <a:xfrm>
            <a:off x="702001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8" name="Rectangle 87"/>
          <p:cNvSpPr/>
          <p:nvPr userDrawn="1"/>
        </p:nvSpPr>
        <p:spPr>
          <a:xfrm>
            <a:off x="707765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9" name="Rectangle 88"/>
          <p:cNvSpPr/>
          <p:nvPr userDrawn="1"/>
        </p:nvSpPr>
        <p:spPr>
          <a:xfrm>
            <a:off x="713002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0" name="Rectangle 89"/>
          <p:cNvSpPr/>
          <p:nvPr userDrawn="1"/>
        </p:nvSpPr>
        <p:spPr>
          <a:xfrm>
            <a:off x="718298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1" name="Rectangle 90"/>
          <p:cNvSpPr/>
          <p:nvPr userDrawn="1"/>
        </p:nvSpPr>
        <p:spPr>
          <a:xfrm>
            <a:off x="723594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2" name="Rectangle 91"/>
          <p:cNvSpPr/>
          <p:nvPr userDrawn="1"/>
        </p:nvSpPr>
        <p:spPr>
          <a:xfrm>
            <a:off x="728528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3" name="Rectangle 92"/>
          <p:cNvSpPr/>
          <p:nvPr userDrawn="1"/>
        </p:nvSpPr>
        <p:spPr>
          <a:xfrm>
            <a:off x="7340408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4" name="Rectangle 93"/>
          <p:cNvSpPr/>
          <p:nvPr userDrawn="1"/>
        </p:nvSpPr>
        <p:spPr>
          <a:xfrm>
            <a:off x="739337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5" name="Rectangle 94"/>
          <p:cNvSpPr/>
          <p:nvPr userDrawn="1"/>
        </p:nvSpPr>
        <p:spPr>
          <a:xfrm>
            <a:off x="744633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6" name="Rectangle 95"/>
          <p:cNvSpPr/>
          <p:nvPr userDrawn="1"/>
        </p:nvSpPr>
        <p:spPr>
          <a:xfrm>
            <a:off x="749929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7" name="Rectangle 96"/>
          <p:cNvSpPr/>
          <p:nvPr userDrawn="1"/>
        </p:nvSpPr>
        <p:spPr>
          <a:xfrm>
            <a:off x="755346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8" name="Rectangle 97"/>
          <p:cNvSpPr/>
          <p:nvPr userDrawn="1"/>
        </p:nvSpPr>
        <p:spPr>
          <a:xfrm>
            <a:off x="760859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9" name="Rectangle 98"/>
          <p:cNvSpPr/>
          <p:nvPr userDrawn="1"/>
        </p:nvSpPr>
        <p:spPr>
          <a:xfrm>
            <a:off x="767764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0" name="Rectangle 99"/>
          <p:cNvSpPr/>
          <p:nvPr userDrawn="1"/>
        </p:nvSpPr>
        <p:spPr>
          <a:xfrm>
            <a:off x="773528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1" name="Rectangle 100"/>
          <p:cNvSpPr/>
          <p:nvPr userDrawn="1"/>
        </p:nvSpPr>
        <p:spPr>
          <a:xfrm>
            <a:off x="778764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2" name="Rectangle 101"/>
          <p:cNvSpPr/>
          <p:nvPr userDrawn="1"/>
        </p:nvSpPr>
        <p:spPr>
          <a:xfrm>
            <a:off x="784060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3" name="Rectangle 102"/>
          <p:cNvSpPr/>
          <p:nvPr userDrawn="1"/>
        </p:nvSpPr>
        <p:spPr>
          <a:xfrm>
            <a:off x="789356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4" name="Rectangle 103"/>
          <p:cNvSpPr/>
          <p:nvPr userDrawn="1"/>
        </p:nvSpPr>
        <p:spPr>
          <a:xfrm>
            <a:off x="794290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5" name="Rectangle 104"/>
          <p:cNvSpPr/>
          <p:nvPr userDrawn="1"/>
        </p:nvSpPr>
        <p:spPr>
          <a:xfrm>
            <a:off x="7998032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6" name="Rectangle 105"/>
          <p:cNvSpPr/>
          <p:nvPr userDrawn="1"/>
        </p:nvSpPr>
        <p:spPr>
          <a:xfrm>
            <a:off x="8050995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7" name="Rectangle 106"/>
          <p:cNvSpPr/>
          <p:nvPr userDrawn="1"/>
        </p:nvSpPr>
        <p:spPr>
          <a:xfrm>
            <a:off x="810395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8" name="Rectangle 107"/>
          <p:cNvSpPr/>
          <p:nvPr userDrawn="1"/>
        </p:nvSpPr>
        <p:spPr>
          <a:xfrm>
            <a:off x="8156920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9" name="Rectangle 108"/>
          <p:cNvSpPr/>
          <p:nvPr userDrawn="1"/>
        </p:nvSpPr>
        <p:spPr>
          <a:xfrm>
            <a:off x="821109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0" name="Rectangle 109"/>
          <p:cNvSpPr/>
          <p:nvPr userDrawn="1"/>
        </p:nvSpPr>
        <p:spPr>
          <a:xfrm>
            <a:off x="826622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1" name="Rectangle 110"/>
          <p:cNvSpPr/>
          <p:nvPr userDrawn="1"/>
        </p:nvSpPr>
        <p:spPr>
          <a:xfrm>
            <a:off x="8330032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2" name="Rectangle 111"/>
          <p:cNvSpPr/>
          <p:nvPr userDrawn="1"/>
        </p:nvSpPr>
        <p:spPr>
          <a:xfrm>
            <a:off x="838767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3" name="Rectangle 112"/>
          <p:cNvSpPr/>
          <p:nvPr userDrawn="1"/>
        </p:nvSpPr>
        <p:spPr>
          <a:xfrm>
            <a:off x="844003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4" name="Rectangle 113"/>
          <p:cNvSpPr/>
          <p:nvPr userDrawn="1"/>
        </p:nvSpPr>
        <p:spPr>
          <a:xfrm>
            <a:off x="849299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5" name="Rectangle 114"/>
          <p:cNvSpPr/>
          <p:nvPr userDrawn="1"/>
        </p:nvSpPr>
        <p:spPr>
          <a:xfrm>
            <a:off x="854595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6" name="Rectangle 115"/>
          <p:cNvSpPr/>
          <p:nvPr userDrawn="1"/>
        </p:nvSpPr>
        <p:spPr>
          <a:xfrm>
            <a:off x="859529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7" name="Rectangle 116"/>
          <p:cNvSpPr/>
          <p:nvPr userDrawn="1"/>
        </p:nvSpPr>
        <p:spPr>
          <a:xfrm>
            <a:off x="865042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8" name="Rectangle 117"/>
          <p:cNvSpPr/>
          <p:nvPr userDrawn="1"/>
        </p:nvSpPr>
        <p:spPr>
          <a:xfrm>
            <a:off x="870338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9" name="Rectangle 118"/>
          <p:cNvSpPr/>
          <p:nvPr userDrawn="1"/>
        </p:nvSpPr>
        <p:spPr>
          <a:xfrm>
            <a:off x="875634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0" name="Rectangle 119"/>
          <p:cNvSpPr/>
          <p:nvPr userDrawn="1"/>
        </p:nvSpPr>
        <p:spPr>
          <a:xfrm>
            <a:off x="880930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1" name="Rectangle 120"/>
          <p:cNvSpPr/>
          <p:nvPr userDrawn="1"/>
        </p:nvSpPr>
        <p:spPr>
          <a:xfrm>
            <a:off x="886348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2" name="Rectangle 121"/>
          <p:cNvSpPr/>
          <p:nvPr userDrawn="1"/>
        </p:nvSpPr>
        <p:spPr>
          <a:xfrm>
            <a:off x="891861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3" name="Rectangle 122"/>
          <p:cNvSpPr/>
          <p:nvPr userDrawn="1"/>
        </p:nvSpPr>
        <p:spPr>
          <a:xfrm>
            <a:off x="8978692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4" name="Rectangle 123"/>
          <p:cNvSpPr/>
          <p:nvPr userDrawn="1"/>
        </p:nvSpPr>
        <p:spPr>
          <a:xfrm>
            <a:off x="903633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5" name="Rectangle 124"/>
          <p:cNvSpPr/>
          <p:nvPr userDrawn="1"/>
        </p:nvSpPr>
        <p:spPr>
          <a:xfrm>
            <a:off x="908869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6" name="Rectangle 125"/>
          <p:cNvSpPr/>
          <p:nvPr userDrawn="1"/>
        </p:nvSpPr>
        <p:spPr>
          <a:xfrm>
            <a:off x="9141656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7" name="Rectangle 126"/>
          <p:cNvSpPr/>
          <p:nvPr userDrawn="1"/>
        </p:nvSpPr>
        <p:spPr>
          <a:xfrm>
            <a:off x="919461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8" name="Rectangle 127"/>
          <p:cNvSpPr/>
          <p:nvPr userDrawn="1"/>
        </p:nvSpPr>
        <p:spPr>
          <a:xfrm>
            <a:off x="924395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9" name="Rectangle 128"/>
          <p:cNvSpPr/>
          <p:nvPr userDrawn="1"/>
        </p:nvSpPr>
        <p:spPr>
          <a:xfrm>
            <a:off x="929908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0" name="Rectangle 129"/>
          <p:cNvSpPr/>
          <p:nvPr userDrawn="1"/>
        </p:nvSpPr>
        <p:spPr>
          <a:xfrm>
            <a:off x="9352044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1" name="Rectangle 130"/>
          <p:cNvSpPr/>
          <p:nvPr userDrawn="1"/>
        </p:nvSpPr>
        <p:spPr>
          <a:xfrm>
            <a:off x="9405007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2" name="Rectangle 131"/>
          <p:cNvSpPr/>
          <p:nvPr userDrawn="1"/>
        </p:nvSpPr>
        <p:spPr>
          <a:xfrm>
            <a:off x="9457969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3" name="Rectangle 132"/>
          <p:cNvSpPr/>
          <p:nvPr userDrawn="1"/>
        </p:nvSpPr>
        <p:spPr>
          <a:xfrm>
            <a:off x="9512143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4" name="Rectangle 133"/>
          <p:cNvSpPr/>
          <p:nvPr userDrawn="1"/>
        </p:nvSpPr>
        <p:spPr>
          <a:xfrm>
            <a:off x="9567271" y="4205503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5" name="Left-Right Arrow 134"/>
          <p:cNvSpPr/>
          <p:nvPr userDrawn="1"/>
        </p:nvSpPr>
        <p:spPr>
          <a:xfrm>
            <a:off x="2433524" y="4878095"/>
            <a:ext cx="7194707" cy="253041"/>
          </a:xfrm>
          <a:prstGeom prst="leftRightArrow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6" name="TextBox 135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10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37" name="TextBox 136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9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8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39" name="TextBox 138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7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40" name="TextBox 139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6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41" name="TextBox 140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5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 userDrawn="1"/>
        </p:nvSpPr>
        <p:spPr>
          <a:xfrm>
            <a:off x="4509347" y="1237958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0</a:t>
            </a:r>
            <a:endParaRPr lang="en-US" sz="10000" b="1" dirty="0">
              <a:solidFill>
                <a:schemeClr val="bg1"/>
              </a:solidFill>
            </a:endParaRPr>
          </a:p>
        </p:txBody>
      </p:sp>
      <p:pic>
        <p:nvPicPr>
          <p:cNvPr id="147" name="Light Instrumental Music - study, work, relax - NÂ°106_Generic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576" y="40298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2002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43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350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00"/>
                            </p:stCondLst>
                            <p:childTnLst>
                              <p:par>
                                <p:cTn id="2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50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2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65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2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2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80000"/>
                            </p:stCondLst>
                            <p:childTnLst>
                              <p:par>
                                <p:cTn id="2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85000"/>
                            </p:stCondLst>
                            <p:childTnLst>
                              <p:par>
                                <p:cTn id="2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05000"/>
                            </p:stCondLst>
                            <p:childTnLst>
                              <p:par>
                                <p:cTn id="2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10000"/>
                            </p:stCondLst>
                            <p:childTnLst>
                              <p:par>
                                <p:cTn id="2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15000"/>
                            </p:stCondLst>
                            <p:childTnLst>
                              <p:par>
                                <p:cTn id="2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20000"/>
                            </p:stCondLst>
                            <p:childTnLst>
                              <p:par>
                                <p:cTn id="2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25000"/>
                            </p:stCondLst>
                            <p:childTnLst>
                              <p:par>
                                <p:cTn id="2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30000"/>
                            </p:stCondLst>
                            <p:childTnLst>
                              <p:par>
                                <p:cTn id="2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35000"/>
                            </p:stCondLst>
                            <p:childTnLst>
                              <p:par>
                                <p:cTn id="2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40000"/>
                            </p:stCondLst>
                            <p:childTnLst>
                              <p:par>
                                <p:cTn id="2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50000"/>
                            </p:stCondLst>
                            <p:childTnLst>
                              <p:par>
                                <p:cTn id="3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50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600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60000"/>
                            </p:stCondLst>
                            <p:childTnLst>
                              <p:par>
                                <p:cTn id="3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65000"/>
                            </p:stCondLst>
                            <p:childTnLst>
                              <p:par>
                                <p:cTn id="3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4" dur="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70000"/>
                            </p:stCondLst>
                            <p:childTnLst>
                              <p:par>
                                <p:cTn id="3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75000"/>
                            </p:stCondLst>
                            <p:childTnLst>
                              <p:par>
                                <p:cTn id="3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80000"/>
                            </p:stCondLst>
                            <p:childTnLst>
                              <p:par>
                                <p:cTn id="3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6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85000"/>
                            </p:stCondLst>
                            <p:childTnLst>
                              <p:par>
                                <p:cTn id="3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90000"/>
                            </p:stCondLst>
                            <p:childTnLst>
                              <p:par>
                                <p:cTn id="3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4" dur="5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95000"/>
                            </p:stCondLst>
                            <p:childTnLst>
                              <p:par>
                                <p:cTn id="3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00000"/>
                            </p:stCondLst>
                            <p:childTnLst>
                              <p:par>
                                <p:cTn id="3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05000"/>
                            </p:stCondLst>
                            <p:childTnLst>
                              <p:par>
                                <p:cTn id="3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6" dur="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10000"/>
                            </p:stCondLst>
                            <p:childTnLst>
                              <p:par>
                                <p:cTn id="3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415000"/>
                            </p:stCondLst>
                            <p:childTnLst>
                              <p:par>
                                <p:cTn id="3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5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20000"/>
                            </p:stCondLst>
                            <p:childTnLst>
                              <p:par>
                                <p:cTn id="3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1" dur="5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25000"/>
                            </p:stCondLst>
                            <p:childTnLst>
                              <p:par>
                                <p:cTn id="3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5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30000"/>
                            </p:stCondLst>
                            <p:childTnLst>
                              <p:par>
                                <p:cTn id="3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9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35000"/>
                            </p:stCondLst>
                            <p:childTnLst>
                              <p:par>
                                <p:cTn id="3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40000"/>
                            </p:stCondLst>
                            <p:childTnLst>
                              <p:par>
                                <p:cTn id="3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7" dur="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45000"/>
                            </p:stCondLst>
                            <p:childTnLst>
                              <p:par>
                                <p:cTn id="3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50000"/>
                            </p:stCondLst>
                            <p:childTnLst>
                              <p:par>
                                <p:cTn id="3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5" dur="5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55000"/>
                            </p:stCondLst>
                            <p:childTnLst>
                              <p:par>
                                <p:cTn id="3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5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60000"/>
                            </p:stCondLst>
                            <p:childTnLst>
                              <p:par>
                                <p:cTn id="4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3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65000"/>
                            </p:stCondLst>
                            <p:childTnLst>
                              <p:par>
                                <p:cTn id="4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7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470000"/>
                            </p:stCondLst>
                            <p:childTnLst>
                              <p:par>
                                <p:cTn id="4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1" dur="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75000"/>
                            </p:stCondLst>
                            <p:childTnLst>
                              <p:par>
                                <p:cTn id="4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5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480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480000"/>
                            </p:stCondLst>
                            <p:childTnLst>
                              <p:par>
                                <p:cTn id="4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2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485000"/>
                            </p:stCondLst>
                            <p:childTnLst>
                              <p:par>
                                <p:cTn id="4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490000"/>
                            </p:stCondLst>
                            <p:childTnLst>
                              <p:par>
                                <p:cTn id="4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0"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95000"/>
                            </p:stCondLst>
                            <p:childTnLst>
                              <p:par>
                                <p:cTn id="4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500000"/>
                            </p:stCondLst>
                            <p:childTnLst>
                              <p:par>
                                <p:cTn id="4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8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05000"/>
                            </p:stCondLst>
                            <p:childTnLst>
                              <p:par>
                                <p:cTn id="4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2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10000"/>
                            </p:stCondLst>
                            <p:childTnLst>
                              <p:par>
                                <p:cTn id="4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6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15000"/>
                            </p:stCondLst>
                            <p:childTnLst>
                              <p:par>
                                <p:cTn id="4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0" dur="5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520000"/>
                            </p:stCondLst>
                            <p:childTnLst>
                              <p:par>
                                <p:cTn id="4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4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25000"/>
                            </p:stCondLst>
                            <p:childTnLst>
                              <p:par>
                                <p:cTn id="4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8" dur="5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530000"/>
                            </p:stCondLst>
                            <p:childTnLst>
                              <p:par>
                                <p:cTn id="4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535000"/>
                            </p:stCondLst>
                            <p:childTnLst>
                              <p:par>
                                <p:cTn id="4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6" dur="5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5400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40000"/>
                            </p:stCondLst>
                            <p:childTnLst>
                              <p:par>
                                <p:cTn id="4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3" dur="5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45000"/>
                            </p:stCondLst>
                            <p:childTnLst>
                              <p:par>
                                <p:cTn id="4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7" dur="5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50000"/>
                            </p:stCondLst>
                            <p:childTnLst>
                              <p:par>
                                <p:cTn id="4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1" dur="5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55000"/>
                            </p:stCondLst>
                            <p:childTnLst>
                              <p:par>
                                <p:cTn id="4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5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60000"/>
                            </p:stCondLst>
                            <p:childTnLst>
                              <p:par>
                                <p:cTn id="4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9" dur="5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65000"/>
                            </p:stCondLst>
                            <p:childTnLst>
                              <p:par>
                                <p:cTn id="4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3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4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7" dur="5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75000"/>
                            </p:stCondLst>
                            <p:childTnLst>
                              <p:par>
                                <p:cTn id="4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1"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80000"/>
                            </p:stCondLst>
                            <p:childTnLst>
                              <p:par>
                                <p:cTn id="5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5" dur="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85000"/>
                            </p:stCondLst>
                            <p:childTnLst>
                              <p:par>
                                <p:cTn id="5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590000"/>
                            </p:stCondLst>
                            <p:childTnLst>
                              <p:par>
                                <p:cTn id="5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3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95000"/>
                            </p:stCondLst>
                            <p:childTnLst>
                              <p:par>
                                <p:cTn id="5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7" dur="5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6000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600000"/>
                            </p:stCondLst>
                            <p:childTnLst>
                              <p:par>
                                <p:cTn id="5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4" dur="5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05000"/>
                            </p:stCondLst>
                            <p:childTnLst>
                              <p:par>
                                <p:cTn id="5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8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610000"/>
                            </p:stCondLst>
                            <p:childTnLst>
                              <p:par>
                                <p:cTn id="5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2" dur="5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15000"/>
                            </p:stCondLst>
                            <p:childTnLst>
                              <p:par>
                                <p:cTn id="5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6" dur="5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620000"/>
                            </p:stCondLst>
                            <p:childTnLst>
                              <p:par>
                                <p:cTn id="5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25000"/>
                            </p:stCondLst>
                            <p:childTnLst>
                              <p:par>
                                <p:cTn id="5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4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630000"/>
                            </p:stCondLst>
                            <p:childTnLst>
                              <p:par>
                                <p:cTn id="5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8" dur="5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35000"/>
                            </p:stCondLst>
                            <p:childTnLst>
                              <p:par>
                                <p:cTn id="5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2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640000"/>
                            </p:stCondLst>
                            <p:childTnLst>
                              <p:par>
                                <p:cTn id="5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6" dur="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45000"/>
                            </p:stCondLst>
                            <p:childTnLst>
                              <p:par>
                                <p:cTn id="5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0" dur="5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650000"/>
                            </p:stCondLst>
                            <p:childTnLst>
                              <p:par>
                                <p:cTn id="5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4" dur="5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55000"/>
                            </p:stCondLst>
                            <p:childTnLst>
                              <p:par>
                                <p:cTn id="5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8" dur="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 minute t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650943" y="2871526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cap="small" dirty="0" smtClean="0">
                <a:solidFill>
                  <a:schemeClr val="tx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Minutes Remaining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4712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0476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5712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01009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6305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11238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6751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2048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27344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2640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38057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43570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49727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55491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60727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66024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71320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76253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81766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87062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92359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97655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203072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208585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14986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220750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225986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31283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236579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241512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247025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252321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57618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262914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268331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73844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280629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286393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291629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296926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302222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307155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312668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317964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323261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8" name="Rectangle 47"/>
          <p:cNvSpPr/>
          <p:nvPr userDrawn="1"/>
        </p:nvSpPr>
        <p:spPr>
          <a:xfrm>
            <a:off x="328557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333974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339487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345599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351363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356599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361895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67191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372125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377638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382934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388230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393526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1" name="Rectangle 60"/>
          <p:cNvSpPr/>
          <p:nvPr userDrawn="1"/>
        </p:nvSpPr>
        <p:spPr>
          <a:xfrm>
            <a:off x="398944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2" name="Rectangle 61"/>
          <p:cNvSpPr/>
          <p:nvPr userDrawn="1"/>
        </p:nvSpPr>
        <p:spPr>
          <a:xfrm>
            <a:off x="404457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410557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416320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421557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6" name="Rectangle 65"/>
          <p:cNvSpPr/>
          <p:nvPr userDrawn="1"/>
        </p:nvSpPr>
        <p:spPr>
          <a:xfrm>
            <a:off x="426853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7" name="Rectangle 66"/>
          <p:cNvSpPr/>
          <p:nvPr userDrawn="1"/>
        </p:nvSpPr>
        <p:spPr>
          <a:xfrm>
            <a:off x="432149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437083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442596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447892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453188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458484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3" name="Rectangle 72"/>
          <p:cNvSpPr/>
          <p:nvPr userDrawn="1"/>
        </p:nvSpPr>
        <p:spPr>
          <a:xfrm>
            <a:off x="463902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4" name="Rectangle 73"/>
          <p:cNvSpPr/>
          <p:nvPr userDrawn="1"/>
        </p:nvSpPr>
        <p:spPr>
          <a:xfrm>
            <a:off x="469414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5" name="Rectangle 74"/>
          <p:cNvSpPr/>
          <p:nvPr userDrawn="1"/>
        </p:nvSpPr>
        <p:spPr>
          <a:xfrm>
            <a:off x="476053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6" name="Rectangle 75"/>
          <p:cNvSpPr/>
          <p:nvPr userDrawn="1"/>
        </p:nvSpPr>
        <p:spPr>
          <a:xfrm>
            <a:off x="481816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7" name="Rectangle 76"/>
          <p:cNvSpPr/>
          <p:nvPr userDrawn="1"/>
        </p:nvSpPr>
        <p:spPr>
          <a:xfrm>
            <a:off x="487053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8" name="Rectangle 77"/>
          <p:cNvSpPr/>
          <p:nvPr userDrawn="1"/>
        </p:nvSpPr>
        <p:spPr>
          <a:xfrm>
            <a:off x="492349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9" name="Rectangle 78"/>
          <p:cNvSpPr/>
          <p:nvPr userDrawn="1"/>
        </p:nvSpPr>
        <p:spPr>
          <a:xfrm>
            <a:off x="497645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0" name="Rectangle 79"/>
          <p:cNvSpPr/>
          <p:nvPr userDrawn="1"/>
        </p:nvSpPr>
        <p:spPr>
          <a:xfrm>
            <a:off x="502579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1" name="Rectangle 80"/>
          <p:cNvSpPr/>
          <p:nvPr userDrawn="1"/>
        </p:nvSpPr>
        <p:spPr>
          <a:xfrm>
            <a:off x="508092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2" name="Rectangle 81"/>
          <p:cNvSpPr/>
          <p:nvPr userDrawn="1"/>
        </p:nvSpPr>
        <p:spPr>
          <a:xfrm>
            <a:off x="513388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3" name="Rectangle 82"/>
          <p:cNvSpPr/>
          <p:nvPr userDrawn="1"/>
        </p:nvSpPr>
        <p:spPr>
          <a:xfrm>
            <a:off x="518684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4" name="Rectangle 83"/>
          <p:cNvSpPr/>
          <p:nvPr userDrawn="1"/>
        </p:nvSpPr>
        <p:spPr>
          <a:xfrm>
            <a:off x="523980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5" name="Rectangle 84"/>
          <p:cNvSpPr/>
          <p:nvPr userDrawn="1"/>
        </p:nvSpPr>
        <p:spPr>
          <a:xfrm>
            <a:off x="529398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6" name="Rectangle 85"/>
          <p:cNvSpPr/>
          <p:nvPr userDrawn="1"/>
        </p:nvSpPr>
        <p:spPr>
          <a:xfrm>
            <a:off x="534910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7" name="Rectangle 86"/>
          <p:cNvSpPr/>
          <p:nvPr userDrawn="1"/>
        </p:nvSpPr>
        <p:spPr>
          <a:xfrm>
            <a:off x="541502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8" name="Rectangle 87"/>
          <p:cNvSpPr/>
          <p:nvPr userDrawn="1"/>
        </p:nvSpPr>
        <p:spPr>
          <a:xfrm>
            <a:off x="547266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9" name="Rectangle 88"/>
          <p:cNvSpPr/>
          <p:nvPr userDrawn="1"/>
        </p:nvSpPr>
        <p:spPr>
          <a:xfrm>
            <a:off x="552502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0" name="Rectangle 89"/>
          <p:cNvSpPr/>
          <p:nvPr userDrawn="1"/>
        </p:nvSpPr>
        <p:spPr>
          <a:xfrm>
            <a:off x="557798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1" name="Rectangle 90"/>
          <p:cNvSpPr/>
          <p:nvPr userDrawn="1"/>
        </p:nvSpPr>
        <p:spPr>
          <a:xfrm>
            <a:off x="563094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2" name="Rectangle 91"/>
          <p:cNvSpPr/>
          <p:nvPr userDrawn="1"/>
        </p:nvSpPr>
        <p:spPr>
          <a:xfrm>
            <a:off x="568028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3" name="Rectangle 92"/>
          <p:cNvSpPr/>
          <p:nvPr userDrawn="1"/>
        </p:nvSpPr>
        <p:spPr>
          <a:xfrm>
            <a:off x="573541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4" name="Rectangle 93"/>
          <p:cNvSpPr/>
          <p:nvPr userDrawn="1"/>
        </p:nvSpPr>
        <p:spPr>
          <a:xfrm>
            <a:off x="578837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5" name="Rectangle 94"/>
          <p:cNvSpPr/>
          <p:nvPr userDrawn="1"/>
        </p:nvSpPr>
        <p:spPr>
          <a:xfrm>
            <a:off x="584133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6" name="Rectangle 95"/>
          <p:cNvSpPr/>
          <p:nvPr userDrawn="1"/>
        </p:nvSpPr>
        <p:spPr>
          <a:xfrm>
            <a:off x="589430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7" name="Rectangle 96"/>
          <p:cNvSpPr/>
          <p:nvPr userDrawn="1"/>
        </p:nvSpPr>
        <p:spPr>
          <a:xfrm>
            <a:off x="594847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8" name="Rectangle 97"/>
          <p:cNvSpPr/>
          <p:nvPr userDrawn="1"/>
        </p:nvSpPr>
        <p:spPr>
          <a:xfrm>
            <a:off x="600360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9" name="Rectangle 98"/>
          <p:cNvSpPr/>
          <p:nvPr userDrawn="1"/>
        </p:nvSpPr>
        <p:spPr>
          <a:xfrm>
            <a:off x="607139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0" name="Rectangle 99"/>
          <p:cNvSpPr/>
          <p:nvPr userDrawn="1"/>
        </p:nvSpPr>
        <p:spPr>
          <a:xfrm>
            <a:off x="612903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1" name="Rectangle 100"/>
          <p:cNvSpPr/>
          <p:nvPr userDrawn="1"/>
        </p:nvSpPr>
        <p:spPr>
          <a:xfrm>
            <a:off x="618139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2" name="Rectangle 101"/>
          <p:cNvSpPr/>
          <p:nvPr userDrawn="1"/>
        </p:nvSpPr>
        <p:spPr>
          <a:xfrm>
            <a:off x="623435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3" name="Rectangle 102"/>
          <p:cNvSpPr/>
          <p:nvPr userDrawn="1"/>
        </p:nvSpPr>
        <p:spPr>
          <a:xfrm>
            <a:off x="628731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4" name="Rectangle 103"/>
          <p:cNvSpPr/>
          <p:nvPr userDrawn="1"/>
        </p:nvSpPr>
        <p:spPr>
          <a:xfrm>
            <a:off x="633665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5" name="Rectangle 104"/>
          <p:cNvSpPr/>
          <p:nvPr userDrawn="1"/>
        </p:nvSpPr>
        <p:spPr>
          <a:xfrm>
            <a:off x="639178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6" name="Rectangle 105"/>
          <p:cNvSpPr/>
          <p:nvPr userDrawn="1"/>
        </p:nvSpPr>
        <p:spPr>
          <a:xfrm>
            <a:off x="644474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7" name="Rectangle 106"/>
          <p:cNvSpPr/>
          <p:nvPr userDrawn="1"/>
        </p:nvSpPr>
        <p:spPr>
          <a:xfrm>
            <a:off x="649770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8" name="Rectangle 107"/>
          <p:cNvSpPr/>
          <p:nvPr userDrawn="1"/>
        </p:nvSpPr>
        <p:spPr>
          <a:xfrm>
            <a:off x="655066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9" name="Rectangle 108"/>
          <p:cNvSpPr/>
          <p:nvPr userDrawn="1"/>
        </p:nvSpPr>
        <p:spPr>
          <a:xfrm>
            <a:off x="660484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0" name="Rectangle 109"/>
          <p:cNvSpPr/>
          <p:nvPr userDrawn="1"/>
        </p:nvSpPr>
        <p:spPr>
          <a:xfrm>
            <a:off x="665997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1" name="Rectangle 110"/>
          <p:cNvSpPr/>
          <p:nvPr userDrawn="1"/>
        </p:nvSpPr>
        <p:spPr>
          <a:xfrm>
            <a:off x="672924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2" name="Rectangle 111"/>
          <p:cNvSpPr/>
          <p:nvPr userDrawn="1"/>
        </p:nvSpPr>
        <p:spPr>
          <a:xfrm>
            <a:off x="678688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3" name="Rectangle 112"/>
          <p:cNvSpPr/>
          <p:nvPr userDrawn="1"/>
        </p:nvSpPr>
        <p:spPr>
          <a:xfrm>
            <a:off x="683924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4" name="Rectangle 113"/>
          <p:cNvSpPr/>
          <p:nvPr userDrawn="1"/>
        </p:nvSpPr>
        <p:spPr>
          <a:xfrm>
            <a:off x="689220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5" name="Rectangle 114"/>
          <p:cNvSpPr/>
          <p:nvPr userDrawn="1"/>
        </p:nvSpPr>
        <p:spPr>
          <a:xfrm>
            <a:off x="694517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6" name="Rectangle 115"/>
          <p:cNvSpPr/>
          <p:nvPr userDrawn="1"/>
        </p:nvSpPr>
        <p:spPr>
          <a:xfrm>
            <a:off x="699450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7" name="Rectangle 116"/>
          <p:cNvSpPr/>
          <p:nvPr userDrawn="1"/>
        </p:nvSpPr>
        <p:spPr>
          <a:xfrm>
            <a:off x="704963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8" name="Rectangle 117"/>
          <p:cNvSpPr/>
          <p:nvPr userDrawn="1"/>
        </p:nvSpPr>
        <p:spPr>
          <a:xfrm>
            <a:off x="710259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9" name="Rectangle 118"/>
          <p:cNvSpPr/>
          <p:nvPr userDrawn="1"/>
        </p:nvSpPr>
        <p:spPr>
          <a:xfrm>
            <a:off x="715556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0" name="Rectangle 119"/>
          <p:cNvSpPr/>
          <p:nvPr userDrawn="1"/>
        </p:nvSpPr>
        <p:spPr>
          <a:xfrm>
            <a:off x="720852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1" name="Rectangle 120"/>
          <p:cNvSpPr/>
          <p:nvPr userDrawn="1"/>
        </p:nvSpPr>
        <p:spPr>
          <a:xfrm>
            <a:off x="726269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2" name="Rectangle 121"/>
          <p:cNvSpPr/>
          <p:nvPr userDrawn="1"/>
        </p:nvSpPr>
        <p:spPr>
          <a:xfrm>
            <a:off x="731782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3" name="Rectangle 122"/>
          <p:cNvSpPr/>
          <p:nvPr userDrawn="1"/>
        </p:nvSpPr>
        <p:spPr>
          <a:xfrm>
            <a:off x="738424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4" name="Rectangle 123"/>
          <p:cNvSpPr/>
          <p:nvPr userDrawn="1"/>
        </p:nvSpPr>
        <p:spPr>
          <a:xfrm>
            <a:off x="744188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5" name="Rectangle 124"/>
          <p:cNvSpPr/>
          <p:nvPr userDrawn="1"/>
        </p:nvSpPr>
        <p:spPr>
          <a:xfrm>
            <a:off x="749424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6" name="Rectangle 125"/>
          <p:cNvSpPr/>
          <p:nvPr userDrawn="1"/>
        </p:nvSpPr>
        <p:spPr>
          <a:xfrm>
            <a:off x="754720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7" name="Rectangle 126"/>
          <p:cNvSpPr/>
          <p:nvPr userDrawn="1"/>
        </p:nvSpPr>
        <p:spPr>
          <a:xfrm>
            <a:off x="760017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8" name="Rectangle 127"/>
          <p:cNvSpPr/>
          <p:nvPr userDrawn="1"/>
        </p:nvSpPr>
        <p:spPr>
          <a:xfrm>
            <a:off x="764950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9" name="Rectangle 128"/>
          <p:cNvSpPr/>
          <p:nvPr userDrawn="1"/>
        </p:nvSpPr>
        <p:spPr>
          <a:xfrm>
            <a:off x="770463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0" name="Rectangle 129"/>
          <p:cNvSpPr/>
          <p:nvPr userDrawn="1"/>
        </p:nvSpPr>
        <p:spPr>
          <a:xfrm>
            <a:off x="775759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1" name="Rectangle 130"/>
          <p:cNvSpPr/>
          <p:nvPr userDrawn="1"/>
        </p:nvSpPr>
        <p:spPr>
          <a:xfrm>
            <a:off x="781055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2" name="Rectangle 131"/>
          <p:cNvSpPr/>
          <p:nvPr userDrawn="1"/>
        </p:nvSpPr>
        <p:spPr>
          <a:xfrm>
            <a:off x="786352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3" name="Rectangle 132"/>
          <p:cNvSpPr/>
          <p:nvPr userDrawn="1"/>
        </p:nvSpPr>
        <p:spPr>
          <a:xfrm>
            <a:off x="791769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4" name="Rectangle 133"/>
          <p:cNvSpPr/>
          <p:nvPr userDrawn="1"/>
        </p:nvSpPr>
        <p:spPr>
          <a:xfrm>
            <a:off x="797282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5" name="Rectangle 134"/>
          <p:cNvSpPr/>
          <p:nvPr userDrawn="1"/>
        </p:nvSpPr>
        <p:spPr>
          <a:xfrm>
            <a:off x="803815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6" name="Rectangle 135"/>
          <p:cNvSpPr/>
          <p:nvPr userDrawn="1"/>
        </p:nvSpPr>
        <p:spPr>
          <a:xfrm>
            <a:off x="809579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7" name="Rectangle 136"/>
          <p:cNvSpPr/>
          <p:nvPr userDrawn="1"/>
        </p:nvSpPr>
        <p:spPr>
          <a:xfrm>
            <a:off x="814815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8" name="Rectangle 137"/>
          <p:cNvSpPr/>
          <p:nvPr userDrawn="1"/>
        </p:nvSpPr>
        <p:spPr>
          <a:xfrm>
            <a:off x="820111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9" name="Rectangle 138"/>
          <p:cNvSpPr/>
          <p:nvPr userDrawn="1"/>
        </p:nvSpPr>
        <p:spPr>
          <a:xfrm>
            <a:off x="825408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0" name="Rectangle 139"/>
          <p:cNvSpPr/>
          <p:nvPr userDrawn="1"/>
        </p:nvSpPr>
        <p:spPr>
          <a:xfrm>
            <a:off x="830341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1" name="Rectangle 140"/>
          <p:cNvSpPr/>
          <p:nvPr userDrawn="1"/>
        </p:nvSpPr>
        <p:spPr>
          <a:xfrm>
            <a:off x="835854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2" name="Rectangle 141"/>
          <p:cNvSpPr/>
          <p:nvPr userDrawn="1"/>
        </p:nvSpPr>
        <p:spPr>
          <a:xfrm>
            <a:off x="841150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3" name="Rectangle 142"/>
          <p:cNvSpPr/>
          <p:nvPr userDrawn="1"/>
        </p:nvSpPr>
        <p:spPr>
          <a:xfrm>
            <a:off x="846446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4" name="Rectangle 143"/>
          <p:cNvSpPr/>
          <p:nvPr userDrawn="1"/>
        </p:nvSpPr>
        <p:spPr>
          <a:xfrm>
            <a:off x="851743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5" name="Rectangle 144"/>
          <p:cNvSpPr/>
          <p:nvPr userDrawn="1"/>
        </p:nvSpPr>
        <p:spPr>
          <a:xfrm>
            <a:off x="857160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6" name="Rectangle 145"/>
          <p:cNvSpPr/>
          <p:nvPr userDrawn="1"/>
        </p:nvSpPr>
        <p:spPr>
          <a:xfrm>
            <a:off x="862673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7" name="Rectangle 146"/>
          <p:cNvSpPr/>
          <p:nvPr userDrawn="1"/>
        </p:nvSpPr>
        <p:spPr>
          <a:xfrm>
            <a:off x="869206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8" name="Rectangle 147"/>
          <p:cNvSpPr/>
          <p:nvPr userDrawn="1"/>
        </p:nvSpPr>
        <p:spPr>
          <a:xfrm>
            <a:off x="874970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9" name="Rectangle 148"/>
          <p:cNvSpPr/>
          <p:nvPr userDrawn="1"/>
        </p:nvSpPr>
        <p:spPr>
          <a:xfrm>
            <a:off x="880206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0" name="Rectangle 149"/>
          <p:cNvSpPr/>
          <p:nvPr userDrawn="1"/>
        </p:nvSpPr>
        <p:spPr>
          <a:xfrm>
            <a:off x="885502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1" name="Rectangle 150"/>
          <p:cNvSpPr/>
          <p:nvPr userDrawn="1"/>
        </p:nvSpPr>
        <p:spPr>
          <a:xfrm>
            <a:off x="8907992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2" name="Rectangle 151"/>
          <p:cNvSpPr/>
          <p:nvPr userDrawn="1"/>
        </p:nvSpPr>
        <p:spPr>
          <a:xfrm>
            <a:off x="895732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3" name="Rectangle 152"/>
          <p:cNvSpPr/>
          <p:nvPr userDrawn="1"/>
        </p:nvSpPr>
        <p:spPr>
          <a:xfrm>
            <a:off x="901245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4" name="Rectangle 153"/>
          <p:cNvSpPr/>
          <p:nvPr userDrawn="1"/>
        </p:nvSpPr>
        <p:spPr>
          <a:xfrm>
            <a:off x="906541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5" name="Rectangle 154"/>
          <p:cNvSpPr/>
          <p:nvPr userDrawn="1"/>
        </p:nvSpPr>
        <p:spPr>
          <a:xfrm>
            <a:off x="911838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6" name="Rectangle 155"/>
          <p:cNvSpPr/>
          <p:nvPr userDrawn="1"/>
        </p:nvSpPr>
        <p:spPr>
          <a:xfrm>
            <a:off x="917134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7" name="Rectangle 156"/>
          <p:cNvSpPr/>
          <p:nvPr userDrawn="1"/>
        </p:nvSpPr>
        <p:spPr>
          <a:xfrm>
            <a:off x="922551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8" name="Rectangle 157"/>
          <p:cNvSpPr/>
          <p:nvPr userDrawn="1"/>
        </p:nvSpPr>
        <p:spPr>
          <a:xfrm>
            <a:off x="928064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9" name="Rectangle 158"/>
          <p:cNvSpPr/>
          <p:nvPr userDrawn="1"/>
        </p:nvSpPr>
        <p:spPr>
          <a:xfrm>
            <a:off x="934968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0" name="Rectangle 159"/>
          <p:cNvSpPr/>
          <p:nvPr userDrawn="1"/>
        </p:nvSpPr>
        <p:spPr>
          <a:xfrm>
            <a:off x="940732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1" name="Rectangle 160"/>
          <p:cNvSpPr/>
          <p:nvPr userDrawn="1"/>
        </p:nvSpPr>
        <p:spPr>
          <a:xfrm>
            <a:off x="945969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2" name="Rectangle 161"/>
          <p:cNvSpPr/>
          <p:nvPr userDrawn="1"/>
        </p:nvSpPr>
        <p:spPr>
          <a:xfrm>
            <a:off x="951265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3" name="Rectangle 162"/>
          <p:cNvSpPr/>
          <p:nvPr userDrawn="1"/>
        </p:nvSpPr>
        <p:spPr>
          <a:xfrm>
            <a:off x="956561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4" name="Rectangle 163"/>
          <p:cNvSpPr/>
          <p:nvPr userDrawn="1"/>
        </p:nvSpPr>
        <p:spPr>
          <a:xfrm>
            <a:off x="961495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5" name="Rectangle 164"/>
          <p:cNvSpPr/>
          <p:nvPr userDrawn="1"/>
        </p:nvSpPr>
        <p:spPr>
          <a:xfrm>
            <a:off x="967007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6" name="Rectangle 165"/>
          <p:cNvSpPr/>
          <p:nvPr userDrawn="1"/>
        </p:nvSpPr>
        <p:spPr>
          <a:xfrm>
            <a:off x="972304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7" name="Rectangle 166"/>
          <p:cNvSpPr/>
          <p:nvPr userDrawn="1"/>
        </p:nvSpPr>
        <p:spPr>
          <a:xfrm>
            <a:off x="9776004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8" name="Rectangle 167"/>
          <p:cNvSpPr/>
          <p:nvPr userDrawn="1"/>
        </p:nvSpPr>
        <p:spPr>
          <a:xfrm>
            <a:off x="982896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9" name="Rectangle 168"/>
          <p:cNvSpPr/>
          <p:nvPr userDrawn="1"/>
        </p:nvSpPr>
        <p:spPr>
          <a:xfrm>
            <a:off x="988314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0" name="Rectangle 169"/>
          <p:cNvSpPr/>
          <p:nvPr userDrawn="1"/>
        </p:nvSpPr>
        <p:spPr>
          <a:xfrm>
            <a:off x="993826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1" name="Rectangle 170"/>
          <p:cNvSpPr/>
          <p:nvPr userDrawn="1"/>
        </p:nvSpPr>
        <p:spPr>
          <a:xfrm>
            <a:off x="1000207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2" name="Rectangle 171"/>
          <p:cNvSpPr/>
          <p:nvPr userDrawn="1"/>
        </p:nvSpPr>
        <p:spPr>
          <a:xfrm>
            <a:off x="1005971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3" name="Rectangle 172"/>
          <p:cNvSpPr/>
          <p:nvPr userDrawn="1"/>
        </p:nvSpPr>
        <p:spPr>
          <a:xfrm>
            <a:off x="1011208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4" name="Rectangle 173"/>
          <p:cNvSpPr/>
          <p:nvPr userDrawn="1"/>
        </p:nvSpPr>
        <p:spPr>
          <a:xfrm>
            <a:off x="1016504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5" name="Rectangle 174"/>
          <p:cNvSpPr/>
          <p:nvPr userDrawn="1"/>
        </p:nvSpPr>
        <p:spPr>
          <a:xfrm>
            <a:off x="1021800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6" name="Rectangle 175"/>
          <p:cNvSpPr/>
          <p:nvPr userDrawn="1"/>
        </p:nvSpPr>
        <p:spPr>
          <a:xfrm>
            <a:off x="1026734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7" name="Rectangle 176"/>
          <p:cNvSpPr/>
          <p:nvPr userDrawn="1"/>
        </p:nvSpPr>
        <p:spPr>
          <a:xfrm>
            <a:off x="1032246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8" name="Rectangle 177"/>
          <p:cNvSpPr/>
          <p:nvPr userDrawn="1"/>
        </p:nvSpPr>
        <p:spPr>
          <a:xfrm>
            <a:off x="1037543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9" name="Rectangle 178"/>
          <p:cNvSpPr/>
          <p:nvPr userDrawn="1"/>
        </p:nvSpPr>
        <p:spPr>
          <a:xfrm>
            <a:off x="1042839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0" name="Rectangle 179"/>
          <p:cNvSpPr/>
          <p:nvPr userDrawn="1"/>
        </p:nvSpPr>
        <p:spPr>
          <a:xfrm>
            <a:off x="1048135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1" name="Rectangle 180"/>
          <p:cNvSpPr/>
          <p:nvPr userDrawn="1"/>
        </p:nvSpPr>
        <p:spPr>
          <a:xfrm>
            <a:off x="1053552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2" name="Rectangle 181"/>
          <p:cNvSpPr/>
          <p:nvPr userDrawn="1"/>
        </p:nvSpPr>
        <p:spPr>
          <a:xfrm>
            <a:off x="1059065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3" name="Rectangle 182"/>
          <p:cNvSpPr/>
          <p:nvPr userDrawn="1"/>
        </p:nvSpPr>
        <p:spPr>
          <a:xfrm>
            <a:off x="1065073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4" name="Rectangle 183"/>
          <p:cNvSpPr/>
          <p:nvPr userDrawn="1"/>
        </p:nvSpPr>
        <p:spPr>
          <a:xfrm>
            <a:off x="1070837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5" name="Rectangle 184"/>
          <p:cNvSpPr/>
          <p:nvPr userDrawn="1"/>
        </p:nvSpPr>
        <p:spPr>
          <a:xfrm>
            <a:off x="1076074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6" name="Rectangle 185"/>
          <p:cNvSpPr/>
          <p:nvPr userDrawn="1"/>
        </p:nvSpPr>
        <p:spPr>
          <a:xfrm>
            <a:off x="1081370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7" name="Rectangle 186"/>
          <p:cNvSpPr/>
          <p:nvPr userDrawn="1"/>
        </p:nvSpPr>
        <p:spPr>
          <a:xfrm>
            <a:off x="10866665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8" name="Rectangle 187"/>
          <p:cNvSpPr/>
          <p:nvPr userDrawn="1"/>
        </p:nvSpPr>
        <p:spPr>
          <a:xfrm>
            <a:off x="10916000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9" name="Rectangle 188"/>
          <p:cNvSpPr/>
          <p:nvPr userDrawn="1"/>
        </p:nvSpPr>
        <p:spPr>
          <a:xfrm>
            <a:off x="10971128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0" name="Rectangle 189"/>
          <p:cNvSpPr/>
          <p:nvPr userDrawn="1"/>
        </p:nvSpPr>
        <p:spPr>
          <a:xfrm>
            <a:off x="11024091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1" name="Rectangle 190"/>
          <p:cNvSpPr/>
          <p:nvPr userDrawn="1"/>
        </p:nvSpPr>
        <p:spPr>
          <a:xfrm>
            <a:off x="11077053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2" name="Rectangle 191"/>
          <p:cNvSpPr/>
          <p:nvPr userDrawn="1"/>
        </p:nvSpPr>
        <p:spPr>
          <a:xfrm>
            <a:off x="11130016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3" name="Rectangle 192"/>
          <p:cNvSpPr/>
          <p:nvPr userDrawn="1"/>
        </p:nvSpPr>
        <p:spPr>
          <a:xfrm>
            <a:off x="11184189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4" name="Rectangle 193"/>
          <p:cNvSpPr/>
          <p:nvPr userDrawn="1"/>
        </p:nvSpPr>
        <p:spPr>
          <a:xfrm>
            <a:off x="11239317" y="4153699"/>
            <a:ext cx="6096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5" name="Left-Right Arrow 194"/>
          <p:cNvSpPr/>
          <p:nvPr userDrawn="1"/>
        </p:nvSpPr>
        <p:spPr>
          <a:xfrm>
            <a:off x="876754" y="4826291"/>
            <a:ext cx="10423524" cy="253041"/>
          </a:xfrm>
          <a:prstGeom prst="leftRightArrow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6" name="TextBox 195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15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97" name="TextBox 196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98" name="TextBox 197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199" name="TextBox 198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0" name="TextBox 199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1" name="TextBox 200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10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2" name="TextBox 201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9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3" name="TextBox 202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8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4" name="TextBox 203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7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5" name="TextBox 204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6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6" name="TextBox 205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5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7" name="TextBox 206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8" name="TextBox 207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09" name="TextBox 208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10" name="TextBox 209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11" name="TextBox 210"/>
          <p:cNvSpPr txBox="1"/>
          <p:nvPr userDrawn="1"/>
        </p:nvSpPr>
        <p:spPr>
          <a:xfrm>
            <a:off x="4613900" y="1071379"/>
            <a:ext cx="3346520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</a:rPr>
              <a:t>0</a:t>
            </a:r>
            <a:endParaRPr lang="en-US" sz="10000" b="1" dirty="0">
              <a:solidFill>
                <a:schemeClr val="bg1"/>
              </a:solidFill>
            </a:endParaRPr>
          </a:p>
        </p:txBody>
      </p:sp>
      <p:pic>
        <p:nvPicPr>
          <p:cNvPr id="212" name="Light Instrumental Music - study, work, relax - NÂ°106_Generic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576" y="40298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3827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43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350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00"/>
                            </p:stCondLst>
                            <p:childTnLst>
                              <p:par>
                                <p:cTn id="2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50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2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65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2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2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80000"/>
                            </p:stCondLst>
                            <p:childTnLst>
                              <p:par>
                                <p:cTn id="2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85000"/>
                            </p:stCondLst>
                            <p:childTnLst>
                              <p:par>
                                <p:cTn id="2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05000"/>
                            </p:stCondLst>
                            <p:childTnLst>
                              <p:par>
                                <p:cTn id="2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10000"/>
                            </p:stCondLst>
                            <p:childTnLst>
                              <p:par>
                                <p:cTn id="2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15000"/>
                            </p:stCondLst>
                            <p:childTnLst>
                              <p:par>
                                <p:cTn id="2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20000"/>
                            </p:stCondLst>
                            <p:childTnLst>
                              <p:par>
                                <p:cTn id="2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25000"/>
                            </p:stCondLst>
                            <p:childTnLst>
                              <p:par>
                                <p:cTn id="2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30000"/>
                            </p:stCondLst>
                            <p:childTnLst>
                              <p:par>
                                <p:cTn id="2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35000"/>
                            </p:stCondLst>
                            <p:childTnLst>
                              <p:par>
                                <p:cTn id="2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40000"/>
                            </p:stCondLst>
                            <p:childTnLst>
                              <p:par>
                                <p:cTn id="2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50000"/>
                            </p:stCondLst>
                            <p:childTnLst>
                              <p:par>
                                <p:cTn id="3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50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600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60000"/>
                            </p:stCondLst>
                            <p:childTnLst>
                              <p:par>
                                <p:cTn id="3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65000"/>
                            </p:stCondLst>
                            <p:childTnLst>
                              <p:par>
                                <p:cTn id="3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4" dur="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70000"/>
                            </p:stCondLst>
                            <p:childTnLst>
                              <p:par>
                                <p:cTn id="3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75000"/>
                            </p:stCondLst>
                            <p:childTnLst>
                              <p:par>
                                <p:cTn id="3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80000"/>
                            </p:stCondLst>
                            <p:childTnLst>
                              <p:par>
                                <p:cTn id="3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6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85000"/>
                            </p:stCondLst>
                            <p:childTnLst>
                              <p:par>
                                <p:cTn id="3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90000"/>
                            </p:stCondLst>
                            <p:childTnLst>
                              <p:par>
                                <p:cTn id="3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4" dur="5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95000"/>
                            </p:stCondLst>
                            <p:childTnLst>
                              <p:par>
                                <p:cTn id="3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00000"/>
                            </p:stCondLst>
                            <p:childTnLst>
                              <p:par>
                                <p:cTn id="3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05000"/>
                            </p:stCondLst>
                            <p:childTnLst>
                              <p:par>
                                <p:cTn id="3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6" dur="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10000"/>
                            </p:stCondLst>
                            <p:childTnLst>
                              <p:par>
                                <p:cTn id="3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415000"/>
                            </p:stCondLst>
                            <p:childTnLst>
                              <p:par>
                                <p:cTn id="3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5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20000"/>
                            </p:stCondLst>
                            <p:childTnLst>
                              <p:par>
                                <p:cTn id="3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1" dur="5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25000"/>
                            </p:stCondLst>
                            <p:childTnLst>
                              <p:par>
                                <p:cTn id="3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5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30000"/>
                            </p:stCondLst>
                            <p:childTnLst>
                              <p:par>
                                <p:cTn id="3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9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35000"/>
                            </p:stCondLst>
                            <p:childTnLst>
                              <p:par>
                                <p:cTn id="3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40000"/>
                            </p:stCondLst>
                            <p:childTnLst>
                              <p:par>
                                <p:cTn id="3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7" dur="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45000"/>
                            </p:stCondLst>
                            <p:childTnLst>
                              <p:par>
                                <p:cTn id="3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50000"/>
                            </p:stCondLst>
                            <p:childTnLst>
                              <p:par>
                                <p:cTn id="3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5" dur="5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55000"/>
                            </p:stCondLst>
                            <p:childTnLst>
                              <p:par>
                                <p:cTn id="3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5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60000"/>
                            </p:stCondLst>
                            <p:childTnLst>
                              <p:par>
                                <p:cTn id="4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3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65000"/>
                            </p:stCondLst>
                            <p:childTnLst>
                              <p:par>
                                <p:cTn id="4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7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470000"/>
                            </p:stCondLst>
                            <p:childTnLst>
                              <p:par>
                                <p:cTn id="4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1" dur="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75000"/>
                            </p:stCondLst>
                            <p:childTnLst>
                              <p:par>
                                <p:cTn id="4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5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480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480000"/>
                            </p:stCondLst>
                            <p:childTnLst>
                              <p:par>
                                <p:cTn id="4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2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485000"/>
                            </p:stCondLst>
                            <p:childTnLst>
                              <p:par>
                                <p:cTn id="4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490000"/>
                            </p:stCondLst>
                            <p:childTnLst>
                              <p:par>
                                <p:cTn id="4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0"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95000"/>
                            </p:stCondLst>
                            <p:childTnLst>
                              <p:par>
                                <p:cTn id="4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500000"/>
                            </p:stCondLst>
                            <p:childTnLst>
                              <p:par>
                                <p:cTn id="4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8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05000"/>
                            </p:stCondLst>
                            <p:childTnLst>
                              <p:par>
                                <p:cTn id="4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2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10000"/>
                            </p:stCondLst>
                            <p:childTnLst>
                              <p:par>
                                <p:cTn id="4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6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15000"/>
                            </p:stCondLst>
                            <p:childTnLst>
                              <p:par>
                                <p:cTn id="4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0" dur="5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520000"/>
                            </p:stCondLst>
                            <p:childTnLst>
                              <p:par>
                                <p:cTn id="4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4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25000"/>
                            </p:stCondLst>
                            <p:childTnLst>
                              <p:par>
                                <p:cTn id="4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8" dur="5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530000"/>
                            </p:stCondLst>
                            <p:childTnLst>
                              <p:par>
                                <p:cTn id="4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535000"/>
                            </p:stCondLst>
                            <p:childTnLst>
                              <p:par>
                                <p:cTn id="4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6" dur="5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5400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40000"/>
                            </p:stCondLst>
                            <p:childTnLst>
                              <p:par>
                                <p:cTn id="4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3" dur="5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45000"/>
                            </p:stCondLst>
                            <p:childTnLst>
                              <p:par>
                                <p:cTn id="4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7" dur="5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50000"/>
                            </p:stCondLst>
                            <p:childTnLst>
                              <p:par>
                                <p:cTn id="4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1" dur="5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55000"/>
                            </p:stCondLst>
                            <p:childTnLst>
                              <p:par>
                                <p:cTn id="4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5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60000"/>
                            </p:stCondLst>
                            <p:childTnLst>
                              <p:par>
                                <p:cTn id="4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9" dur="5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65000"/>
                            </p:stCondLst>
                            <p:childTnLst>
                              <p:par>
                                <p:cTn id="4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3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4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7" dur="5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75000"/>
                            </p:stCondLst>
                            <p:childTnLst>
                              <p:par>
                                <p:cTn id="4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1"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80000"/>
                            </p:stCondLst>
                            <p:childTnLst>
                              <p:par>
                                <p:cTn id="5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5" dur="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85000"/>
                            </p:stCondLst>
                            <p:childTnLst>
                              <p:par>
                                <p:cTn id="5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590000"/>
                            </p:stCondLst>
                            <p:childTnLst>
                              <p:par>
                                <p:cTn id="5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3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95000"/>
                            </p:stCondLst>
                            <p:childTnLst>
                              <p:par>
                                <p:cTn id="5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7" dur="5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6000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600000"/>
                            </p:stCondLst>
                            <p:childTnLst>
                              <p:par>
                                <p:cTn id="5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4" dur="5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05000"/>
                            </p:stCondLst>
                            <p:childTnLst>
                              <p:par>
                                <p:cTn id="5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8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610000"/>
                            </p:stCondLst>
                            <p:childTnLst>
                              <p:par>
                                <p:cTn id="5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2" dur="5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15000"/>
                            </p:stCondLst>
                            <p:childTnLst>
                              <p:par>
                                <p:cTn id="5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6" dur="5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620000"/>
                            </p:stCondLst>
                            <p:childTnLst>
                              <p:par>
                                <p:cTn id="5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25000"/>
                            </p:stCondLst>
                            <p:childTnLst>
                              <p:par>
                                <p:cTn id="5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4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630000"/>
                            </p:stCondLst>
                            <p:childTnLst>
                              <p:par>
                                <p:cTn id="5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8" dur="5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35000"/>
                            </p:stCondLst>
                            <p:childTnLst>
                              <p:par>
                                <p:cTn id="5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2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640000"/>
                            </p:stCondLst>
                            <p:childTnLst>
                              <p:par>
                                <p:cTn id="5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6" dur="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45000"/>
                            </p:stCondLst>
                            <p:childTnLst>
                              <p:par>
                                <p:cTn id="5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0" dur="5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650000"/>
                            </p:stCondLst>
                            <p:childTnLst>
                              <p:par>
                                <p:cTn id="5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4" dur="5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55000"/>
                            </p:stCondLst>
                            <p:childTnLst>
                              <p:par>
                                <p:cTn id="5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8" dur="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60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660000"/>
                            </p:stCondLst>
                            <p:childTnLst>
                              <p:par>
                                <p:cTn id="5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665000"/>
                            </p:stCondLst>
                            <p:childTnLst>
                              <p:par>
                                <p:cTn id="5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9" dur="5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670000"/>
                            </p:stCondLst>
                            <p:childTnLst>
                              <p:par>
                                <p:cTn id="5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3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675000"/>
                            </p:stCondLst>
                            <p:childTnLst>
                              <p:par>
                                <p:cTn id="5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7" dur="5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680000"/>
                            </p:stCondLst>
                            <p:childTnLst>
                              <p:par>
                                <p:cTn id="5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1" dur="5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685000"/>
                            </p:stCondLst>
                            <p:childTnLst>
                              <p:par>
                                <p:cTn id="5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5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690000"/>
                            </p:stCondLst>
                            <p:childTnLst>
                              <p:par>
                                <p:cTn id="5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9" dur="5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695000"/>
                            </p:stCondLst>
                            <p:childTnLst>
                              <p:par>
                                <p:cTn id="6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3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00000"/>
                            </p:stCondLst>
                            <p:childTnLst>
                              <p:par>
                                <p:cTn id="6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7"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05000"/>
                            </p:stCondLst>
                            <p:childTnLst>
                              <p:par>
                                <p:cTn id="6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1" dur="5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10000"/>
                            </p:stCondLst>
                            <p:childTnLst>
                              <p:par>
                                <p:cTn id="6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5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715000"/>
                            </p:stCondLst>
                            <p:childTnLst>
                              <p:par>
                                <p:cTn id="6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9" dur="5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6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720000"/>
                            </p:stCondLst>
                            <p:childTnLst>
                              <p:par>
                                <p:cTn id="6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6" dur="5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725000"/>
                            </p:stCondLst>
                            <p:childTnLst>
                              <p:par>
                                <p:cTn id="6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5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730000"/>
                            </p:stCondLst>
                            <p:childTnLst>
                              <p:par>
                                <p:cTn id="6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4" dur="5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735000"/>
                            </p:stCondLst>
                            <p:childTnLst>
                              <p:par>
                                <p:cTn id="6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8" dur="5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740000"/>
                            </p:stCondLst>
                            <p:childTnLst>
                              <p:par>
                                <p:cTn id="6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2" dur="5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745000"/>
                            </p:stCondLst>
                            <p:childTnLst>
                              <p:par>
                                <p:cTn id="6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6" dur="5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750000"/>
                            </p:stCondLst>
                            <p:childTnLst>
                              <p:par>
                                <p:cTn id="6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0" dur="5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755000"/>
                            </p:stCondLst>
                            <p:childTnLst>
                              <p:par>
                                <p:cTn id="6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4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760000"/>
                            </p:stCondLst>
                            <p:childTnLst>
                              <p:par>
                                <p:cTn id="6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8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765000"/>
                            </p:stCondLst>
                            <p:childTnLst>
                              <p:par>
                                <p:cTn id="6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2" dur="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770000"/>
                            </p:stCondLst>
                            <p:childTnLst>
                              <p:par>
                                <p:cTn id="6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6" dur="5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775000"/>
                            </p:stCondLst>
                            <p:childTnLst>
                              <p:par>
                                <p:cTn id="6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0" dur="5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780000"/>
                            </p:stCondLst>
                            <p:childTnLst>
                              <p:par>
                                <p:cTn id="6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780000"/>
                            </p:stCondLst>
                            <p:childTnLst>
                              <p:par>
                                <p:cTn id="6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7" dur="5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785000"/>
                            </p:stCondLst>
                            <p:childTnLst>
                              <p:par>
                                <p:cTn id="6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1"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790000"/>
                            </p:stCondLst>
                            <p:childTnLst>
                              <p:par>
                                <p:cTn id="6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5" dur="5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795000"/>
                            </p:stCondLst>
                            <p:childTnLst>
                              <p:par>
                                <p:cTn id="6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9" dur="5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800000"/>
                            </p:stCondLst>
                            <p:childTnLst>
                              <p:par>
                                <p:cTn id="6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3" dur="5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805000"/>
                            </p:stCondLst>
                            <p:childTnLst>
                              <p:par>
                                <p:cTn id="6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7" dur="5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810000"/>
                            </p:stCondLst>
                            <p:childTnLst>
                              <p:par>
                                <p:cTn id="6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1" dur="5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815000"/>
                            </p:stCondLst>
                            <p:childTnLst>
                              <p:par>
                                <p:cTn id="7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5" dur="5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820000"/>
                            </p:stCondLst>
                            <p:childTnLst>
                              <p:par>
                                <p:cTn id="7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9" dur="5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825000"/>
                            </p:stCondLst>
                            <p:childTnLst>
                              <p:par>
                                <p:cTn id="7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3" dur="5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830000"/>
                            </p:stCondLst>
                            <p:childTnLst>
                              <p:par>
                                <p:cTn id="7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7" dur="5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835000"/>
                            </p:stCondLst>
                            <p:childTnLst>
                              <p:par>
                                <p:cTn id="7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1" dur="5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840000"/>
                            </p:stCondLst>
                            <p:childTnLst>
                              <p:par>
                                <p:cTn id="7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840000"/>
                            </p:stCondLst>
                            <p:childTnLst>
                              <p:par>
                                <p:cTn id="7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8" dur="5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845000"/>
                            </p:stCondLst>
                            <p:childTnLst>
                              <p:par>
                                <p:cTn id="7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2" dur="5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850000"/>
                            </p:stCondLst>
                            <p:childTnLst>
                              <p:par>
                                <p:cTn id="7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6" dur="5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855000"/>
                            </p:stCondLst>
                            <p:childTnLst>
                              <p:par>
                                <p:cTn id="7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0" dur="5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860000"/>
                            </p:stCondLst>
                            <p:childTnLst>
                              <p:par>
                                <p:cTn id="7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4" dur="5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865000"/>
                            </p:stCondLst>
                            <p:childTnLst>
                              <p:par>
                                <p:cTn id="7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8" dur="5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7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2" dur="5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875000"/>
                            </p:stCondLst>
                            <p:childTnLst>
                              <p:par>
                                <p:cTn id="7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6" dur="5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880000"/>
                            </p:stCondLst>
                            <p:childTnLst>
                              <p:par>
                                <p:cTn id="7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0" dur="5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885000"/>
                            </p:stCondLst>
                            <p:childTnLst>
                              <p:par>
                                <p:cTn id="7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4" dur="5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890000"/>
                            </p:stCondLst>
                            <p:childTnLst>
                              <p:par>
                                <p:cTn id="7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8" dur="5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895000"/>
                            </p:stCondLst>
                            <p:childTnLst>
                              <p:par>
                                <p:cTn id="7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2" dur="5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00000"/>
                            </p:stCondLst>
                            <p:childTnLst>
                              <p:par>
                                <p:cTn id="7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900000"/>
                            </p:stCondLst>
                            <p:childTnLst>
                              <p:par>
                                <p:cTn id="7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9" dur="5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05000"/>
                            </p:stCondLst>
                            <p:childTnLst>
                              <p:par>
                                <p:cTn id="7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3" dur="5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910000"/>
                            </p:stCondLst>
                            <p:childTnLst>
                              <p:par>
                                <p:cTn id="7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7" dur="5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15000"/>
                            </p:stCondLst>
                            <p:childTnLst>
                              <p:par>
                                <p:cTn id="7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1" dur="5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920000"/>
                            </p:stCondLst>
                            <p:childTnLst>
                              <p:par>
                                <p:cTn id="7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5" dur="5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25000"/>
                            </p:stCondLst>
                            <p:childTnLst>
                              <p:par>
                                <p:cTn id="7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9" dur="5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930000"/>
                            </p:stCondLst>
                            <p:childTnLst>
                              <p:par>
                                <p:cTn id="8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3" dur="5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935000"/>
                            </p:stCondLst>
                            <p:childTnLst>
                              <p:par>
                                <p:cTn id="8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7" dur="5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940000"/>
                            </p:stCondLst>
                            <p:childTnLst>
                              <p:par>
                                <p:cTn id="8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1" dur="5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945000"/>
                            </p:stCondLst>
                            <p:childTnLst>
                              <p:par>
                                <p:cTn id="8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5" dur="5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950000"/>
                            </p:stCondLst>
                            <p:childTnLst>
                              <p:par>
                                <p:cTn id="8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9" dur="5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955000"/>
                            </p:stCondLst>
                            <p:childTnLst>
                              <p:par>
                                <p:cTn id="8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3" dur="5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18">
            <a:clrChange>
              <a:clrFrom>
                <a:srgbClr val="EBF9FD"/>
              </a:clrFrom>
              <a:clrTo>
                <a:srgbClr val="EBF9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6" b="16054"/>
          <a:stretch/>
        </p:blipFill>
        <p:spPr>
          <a:xfrm>
            <a:off x="-66345" y="4618495"/>
            <a:ext cx="4037354" cy="229252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" y="6367853"/>
            <a:ext cx="3033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COMPLIANCE to COMMITMENT</a:t>
            </a:r>
          </a:p>
          <a:p>
            <a:pPr algn="ctr"/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Claims  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WP TypographicSymbols" panose="00000400000000000000" pitchFamily="2" charset="0"/>
                <a:cs typeface="Times New Roman" panose="02020603050405020304" pitchFamily="18" charset="0"/>
                <a:sym typeface="CommonBullets"/>
              </a:rPr>
              <a:t>$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CommonBullets"/>
              </a:rPr>
              <a:t>  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Risk Management 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WP TypographicSymbols" panose="00000400000000000000" pitchFamily="2" charset="0"/>
                <a:cs typeface="Times New Roman" panose="02020603050405020304" pitchFamily="18" charset="0"/>
                <a:sym typeface="CommonBullets"/>
              </a:rPr>
              <a:t>$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CommonBullets"/>
              </a:rPr>
              <a:t>  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Safety  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WP TypographicSymbols" panose="00000400000000000000" pitchFamily="2" charset="0"/>
                <a:cs typeface="Times New Roman" panose="02020603050405020304" pitchFamily="18" charset="0"/>
                <a:sym typeface="CommonBullets"/>
              </a:rPr>
              <a:t>$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CommonBullets"/>
              </a:rPr>
              <a:t>   </a:t>
            </a:r>
            <a:r>
              <a:rPr lang="en-US" sz="8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endParaRPr lang="en-US" sz="800" i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106069" y="6376096"/>
            <a:ext cx="2247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American Contractors Insurance Group</a:t>
            </a:r>
            <a:endParaRPr lang="en-US" sz="1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298069"/>
            <a:ext cx="587131" cy="411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90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4" r:id="rId5"/>
    <p:sldLayoutId id="2147483685" r:id="rId6"/>
    <p:sldLayoutId id="2147483693" r:id="rId7"/>
    <p:sldLayoutId id="2147483694" r:id="rId8"/>
    <p:sldLayoutId id="2147483695" r:id="rId9"/>
    <p:sldLayoutId id="2147483691" r:id="rId10"/>
    <p:sldLayoutId id="2147483692" r:id="rId11"/>
    <p:sldLayoutId id="2147483671" r:id="rId12"/>
    <p:sldLayoutId id="2147483672" r:id="rId13"/>
    <p:sldLayoutId id="2147483673" r:id="rId14"/>
    <p:sldLayoutId id="2147483674" r:id="rId15"/>
    <p:sldLayoutId id="2147483696" r:id="rId16"/>
  </p:sldLayoutIdLst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constructionfalls.com" TargetMode="External"/><Relationship Id="rId4" Type="http://schemas.openxmlformats.org/officeDocument/2006/relationships/hyperlink" Target="https://www.osha.gov/SLTC/etools/construction/index.html" TargetMode="External"/><Relationship Id="rId5" Type="http://schemas.openxmlformats.org/officeDocument/2006/relationships/hyperlink" Target="http://www.osha.gov/stopfalls" TargetMode="External"/><Relationship Id="rId6" Type="http://schemas.openxmlformats.org/officeDocument/2006/relationships/hyperlink" Target="http://www.cdc.gov/niosh/construction/" TargetMode="External"/><Relationship Id="rId7" Type="http://schemas.openxmlformats.org/officeDocument/2006/relationships/hyperlink" Target="http://www.elcosh.org/index.php" TargetMode="External"/><Relationship Id="rId8" Type="http://schemas.openxmlformats.org/officeDocument/2006/relationships/hyperlink" Target="http://www.cpwr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structiondive.com/news/breaking-down-construction-safety-by-the-numbers/441614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structiondive.com/news/breaking-down-construction-safety-by-the-numbers/441614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/>
              <a:t>2017</a:t>
            </a:r>
          </a:p>
          <a:p>
            <a:pPr marL="0" indent="0" algn="ctr">
              <a:buNone/>
            </a:pPr>
            <a:r>
              <a:rPr lang="en-US" sz="6000" b="1" dirty="0" smtClean="0"/>
              <a:t>Safety Symposium </a:t>
            </a:r>
          </a:p>
          <a:p>
            <a:pPr marL="0" indent="0" algn="ctr">
              <a:buNone/>
            </a:pPr>
            <a:endParaRPr lang="en-US" sz="6000" b="1" dirty="0"/>
          </a:p>
          <a:p>
            <a:pPr marL="0" indent="0" algn="ctr">
              <a:buNone/>
            </a:pPr>
            <a:r>
              <a:rPr lang="en-US" sz="6000" b="1" dirty="0" smtClean="0"/>
              <a:t>Monday, May 9th</a:t>
            </a:r>
            <a:endParaRPr lang="en-US" sz="6000" b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54" y="377245"/>
            <a:ext cx="10511808" cy="1332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2356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Falls - Key Finding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auto"/>
            <a:r>
              <a:rPr lang="en-US" b="1" dirty="0"/>
              <a:t>Between 2011 and 2015, the annual number of fall fatalities in construction increased by 36%, exceeding the growth in employment and total fatalities in this industry. </a:t>
            </a:r>
          </a:p>
          <a:p>
            <a:pPr fontAlgn="auto"/>
            <a:r>
              <a:rPr lang="en-US" b="1" dirty="0"/>
              <a:t>More than half (55%) of fall fatalities in construction occurred at a height of 20 feet or less. </a:t>
            </a:r>
          </a:p>
          <a:p>
            <a:pPr fontAlgn="auto"/>
            <a:r>
              <a:rPr lang="en-US" b="1" dirty="0"/>
              <a:t>Falls from roofs comprised one-third of fall deaths, followed by falls from ladders (24%). </a:t>
            </a:r>
          </a:p>
          <a:p>
            <a:pPr fontAlgn="auto"/>
            <a:r>
              <a:rPr lang="en-US" b="1" dirty="0"/>
              <a:t>Fall fatalities in residential construction increased from 26 deaths in 2011 to 61 deaths in 2015, more than double. </a:t>
            </a:r>
          </a:p>
          <a:p>
            <a:pPr fontAlgn="auto"/>
            <a:r>
              <a:rPr lang="en-US" b="1" dirty="0"/>
              <a:t>Roofers had the highest rate of fall fatalities in construction; however,</a:t>
            </a:r>
            <a:br>
              <a:rPr lang="en-US" b="1" dirty="0"/>
            </a:br>
            <a:r>
              <a:rPr lang="en-US" b="1" dirty="0"/>
              <a:t>the number and rate of fatal falls in this occupation decreased in 2015. </a:t>
            </a:r>
          </a:p>
          <a:p>
            <a:pPr fontAlgn="auto"/>
            <a:r>
              <a:rPr lang="en-US" b="1" dirty="0"/>
              <a:t>Hispanic workers, foreign- born workers, and workers aged 55 or older had an elevated risk of fatal falls. </a:t>
            </a:r>
          </a:p>
          <a:p>
            <a:pPr fontAlgn="auto"/>
            <a:r>
              <a:rPr lang="en-US" b="1" dirty="0"/>
              <a:t>From 2014 to 2016, the National Safety Stand- Down events reached more than 5 million workers across the nation.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986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3461" y="1835858"/>
            <a:ext cx="11832801" cy="2387600"/>
          </a:xfrm>
        </p:spPr>
        <p:txBody>
          <a:bodyPr/>
          <a:lstStyle/>
          <a:p>
            <a:r>
              <a:rPr lang="en-US" dirty="0" smtClean="0"/>
              <a:t>Plan</a:t>
            </a:r>
            <a:br>
              <a:rPr lang="en-US" dirty="0" smtClean="0"/>
            </a:br>
            <a:r>
              <a:rPr lang="en-US" dirty="0" smtClean="0"/>
              <a:t>Provide </a:t>
            </a:r>
            <a:br>
              <a:rPr lang="en-US" dirty="0" smtClean="0"/>
            </a:br>
            <a:r>
              <a:rPr lang="en-US" dirty="0" smtClean="0"/>
              <a:t>Train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15" y="1169460"/>
            <a:ext cx="4073954" cy="451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8014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FALLS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34" y="2095500"/>
            <a:ext cx="3528131" cy="24662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30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OSHA’s Focus Four Hazards Toolbox Talks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64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OSHA Focus Four – </a:t>
            </a:r>
            <a:br>
              <a:rPr lang="en-US" dirty="0" smtClean="0"/>
            </a:br>
            <a:r>
              <a:rPr lang="en-US" dirty="0" smtClean="0"/>
              <a:t>85%* OF CONSTRUCTION FATALITES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Falls</a:t>
            </a:r>
            <a:r>
              <a:rPr lang="en-US" dirty="0" smtClean="0"/>
              <a:t> – </a:t>
            </a:r>
            <a:r>
              <a:rPr lang="en-US" dirty="0"/>
              <a:t>Anything that could cause a worker to lose balance or bodily support and result in a fall can be considered a fall hazard</a:t>
            </a:r>
            <a:endParaRPr lang="en-US" dirty="0" smtClean="0"/>
          </a:p>
          <a:p>
            <a:r>
              <a:rPr lang="en-US" b="1" dirty="0" smtClean="0"/>
              <a:t>Caught in Between </a:t>
            </a:r>
            <a:r>
              <a:rPr lang="en-US" dirty="0" smtClean="0"/>
              <a:t>– When </a:t>
            </a:r>
            <a:r>
              <a:rPr lang="en-US" dirty="0"/>
              <a:t>a person becomes caught, squeezed, crushed, pinched, or compressed between two or more objects or parts of an </a:t>
            </a:r>
            <a:r>
              <a:rPr lang="en-US" dirty="0" smtClean="0"/>
              <a:t>object.</a:t>
            </a:r>
            <a:r>
              <a:rPr lang="en-US" dirty="0"/>
              <a:t>  Unguarded moving machinery, unprotected excavations and trenches, working between moving materials and immovable structures, vehicles or equipment are all considered caught-in-between </a:t>
            </a:r>
            <a:r>
              <a:rPr lang="en-US" dirty="0" smtClean="0"/>
              <a:t>hazards</a:t>
            </a:r>
          </a:p>
          <a:p>
            <a:r>
              <a:rPr lang="en-US" b="1" dirty="0" smtClean="0"/>
              <a:t>Electrocutions – </a:t>
            </a:r>
            <a:r>
              <a:rPr lang="en-US" dirty="0" smtClean="0"/>
              <a:t>When </a:t>
            </a:r>
            <a:r>
              <a:rPr lang="en-US" dirty="0"/>
              <a:t>a person is exposed to </a:t>
            </a:r>
            <a:r>
              <a:rPr lang="en-US" dirty="0" smtClean="0"/>
              <a:t>electrical </a:t>
            </a:r>
            <a:r>
              <a:rPr lang="en-US" dirty="0"/>
              <a:t>energy, the result </a:t>
            </a:r>
            <a:r>
              <a:rPr lang="en-US" dirty="0" smtClean="0"/>
              <a:t>can be </a:t>
            </a:r>
            <a:r>
              <a:rPr lang="en-US" dirty="0"/>
              <a:t>electrocution</a:t>
            </a:r>
            <a:r>
              <a:rPr lang="en-US" dirty="0" smtClean="0"/>
              <a:t>.</a:t>
            </a:r>
          </a:p>
          <a:p>
            <a:r>
              <a:rPr lang="en-US" b="1" dirty="0"/>
              <a:t>Struck By – </a:t>
            </a:r>
            <a:r>
              <a:rPr lang="en-US" dirty="0"/>
              <a:t>A struck-by hazard can be any flying, falling, swinging or rolling object like falling equipment loads and faulty overhead power lines.</a:t>
            </a:r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4155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3461" y="1835858"/>
            <a:ext cx="11832801" cy="2387600"/>
          </a:xfrm>
        </p:spPr>
        <p:txBody>
          <a:bodyPr/>
          <a:lstStyle/>
          <a:p>
            <a:r>
              <a:rPr lang="en-US" dirty="0" smtClean="0"/>
              <a:t>Plan</a:t>
            </a:r>
            <a:br>
              <a:rPr lang="en-US" dirty="0" smtClean="0"/>
            </a:br>
            <a:r>
              <a:rPr lang="en-US" dirty="0" smtClean="0"/>
              <a:t>Provide </a:t>
            </a:r>
            <a:br>
              <a:rPr lang="en-US" dirty="0" smtClean="0"/>
            </a:br>
            <a:r>
              <a:rPr lang="en-US" dirty="0" smtClean="0"/>
              <a:t>Train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15" y="1169460"/>
            <a:ext cx="4073954" cy="451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1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Falls Occur?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Fall Protection – 1926 Subpart M</a:t>
            </a:r>
          </a:p>
          <a:p>
            <a:r>
              <a:rPr lang="en-US" dirty="0" smtClean="0"/>
              <a:t>Ladders – 1926 Subpart X</a:t>
            </a:r>
          </a:p>
          <a:p>
            <a:r>
              <a:rPr lang="en-US" dirty="0" smtClean="0"/>
              <a:t>Scaffolds – 1926 Subpart L</a:t>
            </a:r>
          </a:p>
          <a:p>
            <a:r>
              <a:rPr lang="en-US" dirty="0" smtClean="0"/>
              <a:t>Steel Erection – 1929 Subpart R</a:t>
            </a:r>
          </a:p>
          <a:p>
            <a:pPr marL="0" indent="0">
              <a:buNone/>
            </a:pPr>
            <a:r>
              <a:rPr lang="en-US" dirty="0" smtClean="0"/>
              <a:t>Other Exposures </a:t>
            </a:r>
          </a:p>
          <a:p>
            <a:r>
              <a:rPr lang="en-US" dirty="0" smtClean="0"/>
              <a:t>Roofs</a:t>
            </a:r>
          </a:p>
          <a:p>
            <a:r>
              <a:rPr lang="en-US" dirty="0" smtClean="0"/>
              <a:t>Floor Openings</a:t>
            </a:r>
          </a:p>
          <a:p>
            <a:r>
              <a:rPr lang="en-US" dirty="0" smtClean="0"/>
              <a:t>Equipment / Arial  Lifts</a:t>
            </a:r>
          </a:p>
          <a:p>
            <a:r>
              <a:rPr lang="en-US" dirty="0" smtClean="0"/>
              <a:t>_________________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0351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88801" y="1810708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21" y="817364"/>
            <a:ext cx="6840219" cy="5507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3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1/4 of All Construction Fall Fatalities</a:t>
            </a:r>
          </a:p>
          <a:p>
            <a:r>
              <a:rPr lang="en-US" dirty="0" smtClean="0"/>
              <a:t>Seven Steps of Ladder Safety</a:t>
            </a:r>
          </a:p>
          <a:p>
            <a:pPr lvl="1"/>
            <a:r>
              <a:rPr lang="en-US" sz="1800" dirty="0" smtClean="0"/>
              <a:t>Extended Ladder three </a:t>
            </a:r>
            <a:r>
              <a:rPr lang="en-US" sz="1800" dirty="0"/>
              <a:t>f</a:t>
            </a:r>
            <a:r>
              <a:rPr lang="en-US" sz="1800" dirty="0" smtClean="0"/>
              <a:t>eet </a:t>
            </a:r>
            <a:r>
              <a:rPr lang="en-US" sz="1800" dirty="0"/>
              <a:t>a</a:t>
            </a:r>
            <a:r>
              <a:rPr lang="en-US" sz="1800" dirty="0" smtClean="0"/>
              <a:t>bove </a:t>
            </a:r>
            <a:r>
              <a:rPr lang="en-US" sz="1800" dirty="0"/>
              <a:t>t</a:t>
            </a:r>
            <a:r>
              <a:rPr lang="en-US" sz="1800" dirty="0" smtClean="0"/>
              <a:t>op </a:t>
            </a:r>
            <a:r>
              <a:rPr lang="en-US" sz="1800" dirty="0"/>
              <a:t>s</a:t>
            </a:r>
            <a:r>
              <a:rPr lang="en-US" sz="1800" dirty="0" smtClean="0"/>
              <a:t>urface </a:t>
            </a:r>
          </a:p>
          <a:p>
            <a:pPr lvl="1"/>
            <a:r>
              <a:rPr lang="en-US" sz="1800" dirty="0" smtClean="0"/>
              <a:t>Tie-off at the top</a:t>
            </a:r>
          </a:p>
          <a:p>
            <a:pPr lvl="1"/>
            <a:r>
              <a:rPr lang="en-US" sz="1800" dirty="0" smtClean="0"/>
              <a:t>Three points of contact </a:t>
            </a:r>
          </a:p>
          <a:p>
            <a:pPr lvl="1"/>
            <a:r>
              <a:rPr lang="en-US" sz="1800" dirty="0" smtClean="0"/>
              <a:t>Do not use if ladders has broken rungs or sides</a:t>
            </a:r>
          </a:p>
          <a:p>
            <a:pPr lvl="1"/>
            <a:r>
              <a:rPr lang="en-US" sz="1800" dirty="0"/>
              <a:t>1</a:t>
            </a:r>
            <a:r>
              <a:rPr lang="en-US" sz="1800" dirty="0" smtClean="0"/>
              <a:t>’ </a:t>
            </a:r>
            <a:r>
              <a:rPr lang="en-US" sz="1800" dirty="0" smtClean="0"/>
              <a:t>back for every </a:t>
            </a:r>
            <a:r>
              <a:rPr lang="en-US" sz="1800" dirty="0" smtClean="0"/>
              <a:t>4’ </a:t>
            </a:r>
            <a:r>
              <a:rPr lang="en-US" sz="1800" dirty="0" smtClean="0"/>
              <a:t>foot in height</a:t>
            </a:r>
          </a:p>
          <a:p>
            <a:pPr lvl="1"/>
            <a:r>
              <a:rPr lang="en-US" sz="1800" dirty="0" smtClean="0"/>
              <a:t>Never carry tools on ladder</a:t>
            </a:r>
          </a:p>
          <a:p>
            <a:pPr lvl="1"/>
            <a:r>
              <a:rPr lang="en-US" sz="1800" dirty="0" smtClean="0"/>
              <a:t>Secure ladder at the bottom</a:t>
            </a:r>
          </a:p>
          <a:p>
            <a:pPr marL="457200" lvl="1" indent="0">
              <a:buNone/>
            </a:pPr>
            <a:r>
              <a:rPr lang="en-US" sz="1800" b="1" i="1" dirty="0" smtClean="0"/>
              <a:t>**** Right Ladder for the Job*****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597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of Controls 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9" b="18669"/>
          <a:stretch>
            <a:fillRect/>
          </a:stretch>
        </p:blipFill>
        <p:spPr bwMode="auto">
          <a:xfrm>
            <a:off x="838200" y="1295208"/>
            <a:ext cx="10515600" cy="5143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15705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Competent Person – Missing Link?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defined as “one who is capable of identifying existing and predictable hazards is the surrounding or working conditions which are unsanitary, hazardous or dangerous to employees, and who has the </a:t>
            </a:r>
            <a:r>
              <a:rPr lang="en-US" b="1" dirty="0" smtClean="0"/>
              <a:t>AUTHORITY</a:t>
            </a:r>
            <a:r>
              <a:rPr lang="en-US" dirty="0" smtClean="0"/>
              <a:t> to take </a:t>
            </a:r>
            <a:r>
              <a:rPr lang="en-US" b="1" dirty="0" smtClean="0"/>
              <a:t>PROMPT </a:t>
            </a:r>
            <a:r>
              <a:rPr lang="en-US" dirty="0" smtClean="0"/>
              <a:t>corrective measures to eliminate them.”  29 CFR 1926 32(f)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376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3461" y="1835858"/>
            <a:ext cx="11832801" cy="2387600"/>
          </a:xfrm>
        </p:spPr>
        <p:txBody>
          <a:bodyPr/>
          <a:lstStyle/>
          <a:p>
            <a:r>
              <a:rPr lang="en-US" dirty="0" smtClean="0"/>
              <a:t>Plan</a:t>
            </a:r>
            <a:br>
              <a:rPr lang="en-US" dirty="0" smtClean="0"/>
            </a:br>
            <a:r>
              <a:rPr lang="en-US" dirty="0" smtClean="0"/>
              <a:t>Provide </a:t>
            </a:r>
            <a:br>
              <a:rPr lang="en-US" dirty="0" smtClean="0"/>
            </a:br>
            <a:r>
              <a:rPr lang="en-US" dirty="0" smtClean="0"/>
              <a:t>Train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15" y="1169460"/>
            <a:ext cx="4073954" cy="451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3461" y="1835858"/>
            <a:ext cx="11832801" cy="2387600"/>
          </a:xfrm>
        </p:spPr>
        <p:txBody>
          <a:bodyPr/>
          <a:lstStyle/>
          <a:p>
            <a:r>
              <a:rPr lang="en-US" dirty="0" smtClean="0"/>
              <a:t>Plan</a:t>
            </a:r>
            <a:br>
              <a:rPr lang="en-US" dirty="0" smtClean="0"/>
            </a:br>
            <a:r>
              <a:rPr lang="en-US" dirty="0" smtClean="0"/>
              <a:t>Provide </a:t>
            </a:r>
            <a:br>
              <a:rPr lang="en-US" dirty="0" smtClean="0"/>
            </a:br>
            <a:r>
              <a:rPr lang="en-US" dirty="0" smtClean="0"/>
              <a:t>Train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15" y="1169460"/>
            <a:ext cx="4073954" cy="451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687" y="-155575"/>
            <a:ext cx="9247187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#1 – Falls: General Protection and Awareness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8" y="828550"/>
            <a:ext cx="4291707" cy="5486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0" y="819025"/>
            <a:ext cx="4299974" cy="557784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2659373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034" y="-167327"/>
            <a:ext cx="960245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#2 – Preventing Falls From Scaffolding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36" y="788604"/>
            <a:ext cx="4232954" cy="5486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885" y="788605"/>
            <a:ext cx="4270272" cy="5486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0512261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8097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#3 – How Do We Prevent Falls through Skylights and Holes?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75" y="843689"/>
            <a:ext cx="4216082" cy="5486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155" y="842598"/>
            <a:ext cx="4200311" cy="5486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8012605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978" y="-180975"/>
            <a:ext cx="960245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# 4 – How Do We Prevent Falls from Aerial Lifts?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978" y="831581"/>
            <a:ext cx="4214520" cy="5486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474" y="831581"/>
            <a:ext cx="4235100" cy="5486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2268384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12" y="158157"/>
            <a:ext cx="3958864" cy="6217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-1677361" y="3091218"/>
            <a:ext cx="6022148" cy="542429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H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U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K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P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673" y="158157"/>
            <a:ext cx="392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5582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3461" y="1835858"/>
            <a:ext cx="11832801" cy="2387600"/>
          </a:xfrm>
        </p:spPr>
        <p:txBody>
          <a:bodyPr/>
          <a:lstStyle/>
          <a:p>
            <a:r>
              <a:rPr lang="en-US" dirty="0" smtClean="0"/>
              <a:t>Plan</a:t>
            </a:r>
            <a:br>
              <a:rPr lang="en-US" dirty="0" smtClean="0"/>
            </a:br>
            <a:r>
              <a:rPr lang="en-US" dirty="0" smtClean="0"/>
              <a:t>Provide </a:t>
            </a:r>
            <a:br>
              <a:rPr lang="en-US" dirty="0" smtClean="0"/>
            </a:br>
            <a:r>
              <a:rPr lang="en-US" dirty="0" smtClean="0"/>
              <a:t>Train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15" y="1169460"/>
            <a:ext cx="4073954" cy="451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to the Rescue?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Harness Hero (GC and Bridge Editions)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NIOSH Ladder App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94" y="234080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15" y="4336232"/>
            <a:ext cx="1345411" cy="1460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52435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3461" y="1835858"/>
            <a:ext cx="11832801" cy="2387600"/>
          </a:xfrm>
        </p:spPr>
        <p:txBody>
          <a:bodyPr/>
          <a:lstStyle/>
          <a:p>
            <a:r>
              <a:rPr lang="en-US" dirty="0" smtClean="0"/>
              <a:t>Plan</a:t>
            </a:r>
            <a:br>
              <a:rPr lang="en-US" dirty="0" smtClean="0"/>
            </a:br>
            <a:r>
              <a:rPr lang="en-US" dirty="0" smtClean="0"/>
              <a:t>Provide </a:t>
            </a:r>
            <a:br>
              <a:rPr lang="en-US" dirty="0" smtClean="0"/>
            </a:br>
            <a:r>
              <a:rPr lang="en-US" dirty="0" smtClean="0"/>
              <a:t>Train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15" y="1169460"/>
            <a:ext cx="4073954" cy="451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65760" lvl="1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 smtClean="0">
                <a:hlinkClick r:id="rId3"/>
              </a:rPr>
              <a:t>www.stopconstructionfalls.com</a:t>
            </a:r>
            <a:endParaRPr lang="en-US" dirty="0" smtClean="0"/>
          </a:p>
          <a:p>
            <a:pPr marL="365760" lvl="1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 smtClean="0"/>
              <a:t>Occupational Safety and Health Administration (OSHA)</a:t>
            </a:r>
          </a:p>
          <a:p>
            <a:pPr marL="603504" lvl="2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>
                <a:hlinkClick r:id="rId4"/>
              </a:rPr>
              <a:t>https://www.osha.gov/SLTC/etools/construction/</a:t>
            </a:r>
            <a:r>
              <a:rPr lang="en-US" dirty="0" smtClean="0">
                <a:hlinkClick r:id="rId4"/>
              </a:rPr>
              <a:t>index.html</a:t>
            </a:r>
            <a:endParaRPr lang="en-US" dirty="0" smtClean="0"/>
          </a:p>
          <a:p>
            <a:pPr marL="603504" lvl="2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 smtClean="0">
                <a:hlinkClick r:id="rId5"/>
              </a:rPr>
              <a:t>www.osha.gov/stopfalls</a:t>
            </a:r>
            <a:endParaRPr lang="en-US" dirty="0" smtClean="0"/>
          </a:p>
          <a:p>
            <a:pPr marL="365760" lvl="1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 smtClean="0"/>
              <a:t>National </a:t>
            </a:r>
            <a:r>
              <a:rPr lang="en-US" dirty="0"/>
              <a:t>Occupational Safety and Health Institute (NIOSH</a:t>
            </a:r>
            <a:r>
              <a:rPr lang="en-US" dirty="0" smtClean="0"/>
              <a:t>)</a:t>
            </a:r>
          </a:p>
          <a:p>
            <a:pPr marL="603504" lvl="2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>
                <a:hlinkClick r:id="rId6"/>
              </a:rPr>
              <a:t>http://www.cdc.gov/niosh/construction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365760" lvl="1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 smtClean="0"/>
              <a:t>Electronic Library of Construction Occupational Safety &amp; Health (elcosh)</a:t>
            </a:r>
          </a:p>
          <a:p>
            <a:pPr marL="603504" lvl="2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>
                <a:hlinkClick r:id="rId7"/>
              </a:rPr>
              <a:t>http://www.elcosh.org/</a:t>
            </a:r>
            <a:r>
              <a:rPr lang="en-US" dirty="0" smtClean="0">
                <a:hlinkClick r:id="rId7"/>
              </a:rPr>
              <a:t>index.php</a:t>
            </a:r>
            <a:endParaRPr lang="en-US" dirty="0" smtClean="0"/>
          </a:p>
          <a:p>
            <a:pPr marL="365760" lvl="1" indent="-256032">
              <a:spcBef>
                <a:spcPts val="400"/>
              </a:spcBef>
              <a:buSzPct val="85000"/>
              <a:buFont typeface="Wingdings 3"/>
              <a:buChar char=""/>
            </a:pPr>
            <a:r>
              <a:rPr lang="en-US" dirty="0" smtClean="0"/>
              <a:t>The Center for Construction Research and Training (CPWR)</a:t>
            </a:r>
          </a:p>
          <a:p>
            <a:pPr lvl="1"/>
            <a:r>
              <a:rPr lang="en-US" dirty="0" smtClean="0">
                <a:hlinkClick r:id="rId8"/>
              </a:rPr>
              <a:t>http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www.cpwr.com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7246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88801" y="1810708"/>
            <a:ext cx="9144000" cy="2387600"/>
          </a:xfrm>
        </p:spPr>
        <p:txBody>
          <a:bodyPr/>
          <a:lstStyle/>
          <a:p>
            <a:r>
              <a:rPr lang="en-US" dirty="0" smtClean="0"/>
              <a:t>Fall Protection and Construction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en-US" dirty="0" smtClean="0"/>
              <a:t>American National Standards Institute (ANSI) – A.10 Construction and Demolition Standards</a:t>
            </a:r>
          </a:p>
          <a:p>
            <a:pPr lvl="1"/>
            <a:r>
              <a:rPr lang="en-US" dirty="0" smtClean="0"/>
              <a:t>Vendors – Grainger, Capital Safety</a:t>
            </a:r>
          </a:p>
          <a:p>
            <a:pPr lvl="1"/>
            <a:r>
              <a:rPr lang="en-US" dirty="0" smtClean="0"/>
              <a:t>Suppliers – United Rentals, Sunbelt, Hertz</a:t>
            </a:r>
          </a:p>
          <a:p>
            <a:pPr lvl="1"/>
            <a:r>
              <a:rPr lang="en-US" dirty="0" smtClean="0"/>
              <a:t>Manufacturers – Mine Safety Appliances (MSA), 3M, DBI </a:t>
            </a:r>
            <a:r>
              <a:rPr lang="en-US" dirty="0" err="1" smtClean="0"/>
              <a:t>Sala</a:t>
            </a:r>
            <a:r>
              <a:rPr lang="en-US" dirty="0" smtClean="0"/>
              <a:t>, Guardian</a:t>
            </a:r>
          </a:p>
          <a:p>
            <a:pPr lvl="1"/>
            <a:r>
              <a:rPr lang="en-US" dirty="0" smtClean="0"/>
              <a:t>OSHA – </a:t>
            </a:r>
            <a:r>
              <a:rPr lang="en-US" dirty="0"/>
              <a:t>Pennsylvania Consultation Office </a:t>
            </a:r>
            <a:endParaRPr lang="en-US" dirty="0" smtClean="0"/>
          </a:p>
          <a:p>
            <a:pPr lvl="2"/>
            <a:r>
              <a:rPr lang="en-US" dirty="0" smtClean="0"/>
              <a:t>Indiana University of PA</a:t>
            </a:r>
          </a:p>
          <a:p>
            <a:pPr lvl="2"/>
            <a:r>
              <a:rPr lang="en-US" dirty="0"/>
              <a:t>(800) 382-1241 or (724) 357-4095</a:t>
            </a:r>
            <a:endParaRPr lang="en-US" dirty="0" smtClean="0"/>
          </a:p>
          <a:p>
            <a:pPr lvl="1"/>
            <a:r>
              <a:rPr lang="en-US" dirty="0" smtClean="0"/>
              <a:t>Internet – Two Clicks Away for Anything</a:t>
            </a:r>
          </a:p>
          <a:p>
            <a:pPr lvl="1"/>
            <a:r>
              <a:rPr lang="en-US" dirty="0" smtClean="0"/>
              <a:t>Keystone Contractors Association </a:t>
            </a:r>
          </a:p>
          <a:p>
            <a:pPr lvl="1"/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9291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19945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Carl Heinlein, CSP, ARM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Senior Safety Consultant</a:t>
            </a:r>
          </a:p>
          <a:p>
            <a:r>
              <a:rPr lang="en-US" dirty="0" smtClean="0"/>
              <a:t>American Contractors Insurance Group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>
            <a:fillRect/>
          </a:stretch>
        </p:blipFill>
        <p:spPr>
          <a:xfrm>
            <a:off x="9053232" y="1898799"/>
            <a:ext cx="2070504" cy="232634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Direct:  724-935-1650</a:t>
            </a:r>
          </a:p>
          <a:p>
            <a:r>
              <a:rPr lang="en-US" dirty="0" smtClean="0"/>
              <a:t>Cell:  412-818-1161</a:t>
            </a:r>
          </a:p>
          <a:p>
            <a:r>
              <a:rPr lang="en-US" dirty="0" smtClean="0"/>
              <a:t>carl.heinlein@acig.com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0436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6404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88801" y="1810708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67" y="666465"/>
            <a:ext cx="9405302" cy="565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 construction Fall Protection and Fall Prevention best practices</a:t>
            </a:r>
          </a:p>
          <a:p>
            <a:r>
              <a:rPr lang="en-US" dirty="0" smtClean="0"/>
              <a:t>Discuss Ladder Safety </a:t>
            </a:r>
          </a:p>
          <a:p>
            <a:r>
              <a:rPr lang="en-US" dirty="0" smtClean="0"/>
              <a:t>Exchange ideas on how to manage continuous improvement of your Fall Hazards Exposures</a:t>
            </a:r>
          </a:p>
          <a:p>
            <a:r>
              <a:rPr lang="en-US" dirty="0" smtClean="0"/>
              <a:t>Discuss Resources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0" y="228600"/>
            <a:ext cx="10972800" cy="1143000"/>
          </a:xfrm>
        </p:spPr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919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Fall Protection Stand-Down – May 8-12.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Plan</a:t>
            </a:r>
            <a:r>
              <a:rPr lang="en-US" dirty="0" smtClean="0"/>
              <a:t> - </a:t>
            </a:r>
            <a:r>
              <a:rPr lang="en-US" dirty="0"/>
              <a:t>ahead to get the job done safely.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Provide</a:t>
            </a:r>
            <a:r>
              <a:rPr lang="en-US" dirty="0" smtClean="0"/>
              <a:t> - </a:t>
            </a:r>
            <a:r>
              <a:rPr lang="en-US" dirty="0"/>
              <a:t>the right equipment.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Train</a:t>
            </a:r>
            <a:r>
              <a:rPr lang="en-US" dirty="0" smtClean="0"/>
              <a:t> - </a:t>
            </a:r>
            <a:r>
              <a:rPr lang="en-US" dirty="0"/>
              <a:t>everyone to use the equipment safely.</a:t>
            </a:r>
          </a:p>
        </p:txBody>
      </p:sp>
    </p:spTree>
    <p:extLst>
      <p:ext uri="{BB962C8B-B14F-4D97-AF65-F5344CB8AC3E}">
        <p14:creationId xmlns:p14="http://schemas.microsoft.com/office/powerpoint/2010/main" val="37757224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Safety by the Numbers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5625"/>
            <a:ext cx="110744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4% </a:t>
            </a:r>
            <a:r>
              <a:rPr lang="en-US" dirty="0" smtClean="0"/>
              <a:t>Increase in fatalities in the private construction industry between 2014-2015 (BLS).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6,929</a:t>
            </a:r>
            <a:r>
              <a:rPr lang="en-US" dirty="0" smtClean="0"/>
              <a:t> Fall-protection violations recorded in 2016 (OSHA).</a:t>
            </a:r>
          </a:p>
          <a:p>
            <a:pPr marL="0" lvl="1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b="1" dirty="0"/>
              <a:t> 9.7 / 100,000 Construction vs. 3.3 /100,000 All Workers – Fatality </a:t>
            </a:r>
            <a:r>
              <a:rPr lang="en-US" b="1" dirty="0" smtClean="0"/>
              <a:t>Rate</a:t>
            </a:r>
            <a:endParaRPr lang="en-US" dirty="0" smtClean="0"/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*$1.5M </a:t>
            </a:r>
            <a:r>
              <a:rPr lang="en-US" dirty="0" smtClean="0"/>
              <a:t>Fine paid by Massachusetts contractor in response to a fatal trench collapse in 2016.</a:t>
            </a:r>
            <a:endParaRPr lang="en-US" sz="1600" dirty="0" smtClean="0"/>
          </a:p>
          <a:p>
            <a:pPr marL="0" indent="0">
              <a:spcAft>
                <a:spcPts val="2400"/>
              </a:spcAft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75700" y="6007100"/>
            <a:ext cx="2755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</a:t>
            </a:r>
            <a:r>
              <a:rPr lang="en-US" dirty="0" smtClean="0">
                <a:hlinkClick r:id="rId2"/>
              </a:rPr>
              <a:t>Construction Dive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6148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Safety by the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48,000</a:t>
            </a:r>
            <a:r>
              <a:rPr lang="en-US" dirty="0" smtClean="0"/>
              <a:t> Total decrease in number of injuries (all industries) between 2014-2015 (BLS).</a:t>
            </a:r>
          </a:p>
          <a:p>
            <a:pPr marL="0" indent="0"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553,000</a:t>
            </a:r>
            <a:r>
              <a:rPr lang="en-US" dirty="0" smtClean="0"/>
              <a:t> Number of worker lives (all industries) that “have been saved” since OSHA Act.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75700" y="6007100"/>
            <a:ext cx="2755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</a:t>
            </a:r>
            <a:r>
              <a:rPr lang="en-US" dirty="0" smtClean="0">
                <a:hlinkClick r:id="rId2"/>
              </a:rPr>
              <a:t>Construction Dive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971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FALLS KILL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FALLS</a:t>
            </a:r>
            <a:r>
              <a:rPr lang="en-US" dirty="0" smtClean="0"/>
              <a:t> </a:t>
            </a:r>
            <a:r>
              <a:rPr lang="en-US" dirty="0"/>
              <a:t>are the </a:t>
            </a:r>
            <a:r>
              <a:rPr lang="en-US" dirty="0" smtClean="0"/>
              <a:t>leading cause </a:t>
            </a:r>
            <a:r>
              <a:rPr lang="en-US" dirty="0"/>
              <a:t>of construction fatalities and account for </a:t>
            </a:r>
            <a:r>
              <a:rPr lang="en-US" b="1" dirty="0"/>
              <a:t>one-third </a:t>
            </a:r>
            <a:r>
              <a:rPr lang="en-US" dirty="0"/>
              <a:t>of on-the-job injury deaths in the industry. </a:t>
            </a:r>
          </a:p>
          <a:p>
            <a:r>
              <a:rPr lang="en-US" dirty="0" smtClean="0"/>
              <a:t>Each </a:t>
            </a:r>
            <a:r>
              <a:rPr lang="en-US" dirty="0"/>
              <a:t>year in the U.S. more than </a:t>
            </a:r>
            <a:r>
              <a:rPr lang="en-US" b="1" dirty="0"/>
              <a:t>200 </a:t>
            </a:r>
            <a:r>
              <a:rPr lang="en-US" dirty="0"/>
              <a:t>construction workers are killed </a:t>
            </a:r>
          </a:p>
          <a:p>
            <a:r>
              <a:rPr lang="en-US" dirty="0" smtClean="0"/>
              <a:t>Each year over </a:t>
            </a:r>
            <a:r>
              <a:rPr lang="en-US" b="1" dirty="0"/>
              <a:t>10,000</a:t>
            </a:r>
            <a:r>
              <a:rPr lang="en-US" dirty="0"/>
              <a:t> </a:t>
            </a:r>
            <a:r>
              <a:rPr lang="en-US" dirty="0" smtClean="0"/>
              <a:t>construction workers are </a:t>
            </a:r>
            <a:r>
              <a:rPr lang="en-US" dirty="0"/>
              <a:t>seriously injured by falls.</a:t>
            </a:r>
          </a:p>
        </p:txBody>
      </p:sp>
    </p:spTree>
    <p:extLst>
      <p:ext uri="{BB962C8B-B14F-4D97-AF65-F5344CB8AC3E}">
        <p14:creationId xmlns:p14="http://schemas.microsoft.com/office/powerpoint/2010/main" val="382042672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CI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B669B"/>
      </a:accent1>
      <a:accent2>
        <a:srgbClr val="C00000"/>
      </a:accent2>
      <a:accent3>
        <a:srgbClr val="7030A0"/>
      </a:accent3>
      <a:accent4>
        <a:srgbClr val="0070C0"/>
      </a:accent4>
      <a:accent5>
        <a:srgbClr val="CC3399"/>
      </a:accent5>
      <a:accent6>
        <a:srgbClr val="7F7F7F"/>
      </a:accent6>
      <a:hlink>
        <a:srgbClr val="0070C0"/>
      </a:hlink>
      <a:folHlink>
        <a:srgbClr val="C0000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cd4bc511524b859b9b67a7691abf57 xmlns="98b801d3-ae78-4b6b-96e9-3a5260c3df1e">
      <Terms xmlns="http://schemas.microsoft.com/office/infopath/2007/PartnerControls"/>
    </b1cd4bc511524b859b9b67a7691abf57>
    <ba22f905d18b478bbebdda960f782d2e xmlns="98b801d3-ae78-4b6b-96e9-3a5260c3df1e">
      <Terms xmlns="http://schemas.microsoft.com/office/infopath/2007/PartnerControls"/>
    </ba22f905d18b478bbebdda960f782d2e>
    <g41a82d227d54ffea11a900588d7a20d xmlns="98b801d3-ae78-4b6b-96e9-3a5260c3df1e">
      <Terms xmlns="http://schemas.microsoft.com/office/infopath/2007/PartnerControls"/>
    </g41a82d227d54ffea11a900588d7a20d>
    <Meeting_x0020_Date xmlns="98b801d3-ae78-4b6b-96e9-3a5260c3df1e" xsi:nil="true"/>
    <g3ccff54232240ebb61a945b8330604d xmlns="98b801d3-ae78-4b6b-96e9-3a5260c3df1e">
      <Terms xmlns="http://schemas.microsoft.com/office/infopath/2007/PartnerControls"/>
    </g3ccff54232240ebb61a945b8330604d>
    <TaxCatchAll xmlns="98b801d3-ae78-4b6b-96e9-3a5260c3df1e"/>
    <ac390b2a76d145d7b477793d22eada20 xmlns="98b801d3-ae78-4b6b-96e9-3a5260c3df1e">
      <Terms xmlns="http://schemas.microsoft.com/office/infopath/2007/PartnerControls"/>
    </ac390b2a76d145d7b477793d22eada20>
    <CategoryDescription xmlns="http://schemas.microsoft.com/sharepoint.v3" xsi:nil="true"/>
    <Report_x0020_Date xmlns="98b801d3-ae78-4b6b-96e9-3a5260c3df1e" xsi:nil="true"/>
    <Meeting_x0020_Name xmlns="98b801d3-ae78-4b6b-96e9-3a5260c3df1e" xsi:nil="true"/>
    <p774898212e74f3e8b95c9c7629c59c7 xmlns="98b801d3-ae78-4b6b-96e9-3a5260c3df1e">
      <Terms xmlns="http://schemas.microsoft.com/office/infopath/2007/PartnerControls"/>
    </p774898212e74f3e8b95c9c7629c59c7>
    <ecbd925ee75e4411be2c329e185a3a7c xmlns="98b801d3-ae78-4b6b-96e9-3a5260c3df1e">
      <Terms xmlns="http://schemas.microsoft.com/office/infopath/2007/PartnerControls"/>
    </ecbd925ee75e4411be2c329e185a3a7c>
    <Legacy_x0020_ID xmlns="98b801d3-ae78-4b6b-96e9-3a5260c3df1e" xsi:nil="true"/>
    <e9401239aad24f02aa584d6331d01729 xmlns="98b801d3-ae78-4b6b-96e9-3a5260c3df1e">
      <Terms xmlns="http://schemas.microsoft.com/office/infopath/2007/PartnerControls"/>
    </e9401239aad24f02aa584d6331d01729>
  </documentManagement>
</p:properties>
</file>

<file path=customXml/item2.xml><?xml version="1.0" encoding="utf-8"?>
<?mso-contentType ?>
<SharedContentType xmlns="Microsoft.SharePoint.Taxonomy.ContentTypeSync" SourceId="38aae5fa-7982-4cb4-a62b-8154ee26c2b4" ContentTypeId="0x010100267E5F9975FEFF4FB4376895DE251372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CIG Document" ma:contentTypeID="0x010100267E5F9975FEFF4FB4376895DE25137200F802914CDA3F5A4A942270A399142EFD" ma:contentTypeVersion="3" ma:contentTypeDescription="This is the base content type for ACIG documents." ma:contentTypeScope="" ma:versionID="17895dd2036dd5c503ca4d59c085123c">
  <xsd:schema xmlns:xsd="http://www.w3.org/2001/XMLSchema" xmlns:xs="http://www.w3.org/2001/XMLSchema" xmlns:p="http://schemas.microsoft.com/office/2006/metadata/properties" xmlns:ns2="98b801d3-ae78-4b6b-96e9-3a5260c3df1e" xmlns:ns3="http://schemas.microsoft.com/sharepoint.v3" targetNamespace="http://schemas.microsoft.com/office/2006/metadata/properties" ma:root="true" ma:fieldsID="201c2f498dd7ab6cc440b4d0c0e7b919" ns2:_="" ns3:_="">
    <xsd:import namespace="98b801d3-ae78-4b6b-96e9-3a5260c3df1e"/>
    <xsd:import namespace="http://schemas.microsoft.com/sharepoint.v3"/>
    <xsd:element name="properties">
      <xsd:complexType>
        <xsd:sequence>
          <xsd:element name="documentManagement">
            <xsd:complexType>
              <xsd:all>
                <xsd:element ref="ns3:CategoryDescription" minOccurs="0"/>
                <xsd:element ref="ns2:TaxCatchAll" minOccurs="0"/>
                <xsd:element ref="ns2:TaxCatchAllLabel" minOccurs="0"/>
                <xsd:element ref="ns2:ba22f905d18b478bbebdda960f782d2e" minOccurs="0"/>
                <xsd:element ref="ns2:b1cd4bc511524b859b9b67a7691abf57" minOccurs="0"/>
                <xsd:element ref="ns2:e9401239aad24f02aa584d6331d01729" minOccurs="0"/>
                <xsd:element ref="ns2:g3ccff54232240ebb61a945b8330604d" minOccurs="0"/>
                <xsd:element ref="ns2:ac390b2a76d145d7b477793d22eada20" minOccurs="0"/>
                <xsd:element ref="ns2:g41a82d227d54ffea11a900588d7a20d" minOccurs="0"/>
                <xsd:element ref="ns2:p774898212e74f3e8b95c9c7629c59c7" minOccurs="0"/>
                <xsd:element ref="ns2:ecbd925ee75e4411be2c329e185a3a7c" minOccurs="0"/>
                <xsd:element ref="ns2:Meeting_x0020_Date" minOccurs="0"/>
                <xsd:element ref="ns2:Meeting_x0020_Name" minOccurs="0"/>
                <xsd:element ref="ns2:Report_x0020_Date" minOccurs="0"/>
                <xsd:element ref="ns2:Legacy_x0020_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801d3-ae78-4b6b-96e9-3a5260c3df1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7440db3-877b-4e7a-bf24-747135a6649e}" ma:internalName="TaxCatchAll" ma:showField="CatchAllData" ma:web="c8c8f752-ecfa-4add-adb2-17a9179b86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7440db3-877b-4e7a-bf24-747135a6649e}" ma:internalName="TaxCatchAllLabel" ma:readOnly="true" ma:showField="CatchAllDataLabel" ma:web="c8c8f752-ecfa-4add-adb2-17a9179b86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a22f905d18b478bbebdda960f782d2e" ma:index="13" nillable="true" ma:taxonomy="true" ma:internalName="ba22f905d18b478bbebdda960f782d2e" ma:taxonomyFieldName="Document_x0020_Type" ma:displayName="Document Type" ma:default="" ma:fieldId="{ba22f905-d18b-478b-bebd-da960f782d2e}" ma:sspId="38aae5fa-7982-4cb4-a62b-8154ee26c2b4" ma:termSetId="11529cfa-6c37-4e3b-95a5-3009ae49fcb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1cd4bc511524b859b9b67a7691abf57" ma:index="15" nillable="true" ma:taxonomy="true" ma:internalName="b1cd4bc511524b859b9b67a7691abf57" ma:taxonomyFieldName="LOB" ma:displayName="LOB" ma:default="" ma:fieldId="{b1cd4bc5-1152-4b85-9b9b-67a7691abf57}" ma:sspId="38aae5fa-7982-4cb4-a62b-8154ee26c2b4" ma:termSetId="9f8f1640-33fd-41b1-981c-be70117d8aa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9401239aad24f02aa584d6331d01729" ma:index="17" nillable="true" ma:taxonomy="true" ma:internalName="e9401239aad24f02aa584d6331d01729" ma:taxonomyFieldName="Member1" ma:displayName="Member" ma:default="" ma:fieldId="{e9401239-aad2-4f02-aa58-4d6331d01729}" ma:sspId="38aae5fa-7982-4cb4-a62b-8154ee26c2b4" ma:termSetId="edba0ee6-c975-4ce5-9f67-d743440f713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ccff54232240ebb61a945b8330604d" ma:index="19" nillable="true" ma:taxonomy="true" ma:internalName="g3ccff54232240ebb61a945b8330604d" ma:taxonomyFieldName="Policy_x0020_Year" ma:displayName="Policy Year" ma:default="" ma:fieldId="{03ccff54-2322-40eb-b61a-945b8330604d}" ma:sspId="38aae5fa-7982-4cb4-a62b-8154ee26c2b4" ma:termSetId="8da0d906-fd83-43c6-b888-84397e0a30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390b2a76d145d7b477793d22eada20" ma:index="21" nillable="true" ma:taxonomy="true" ma:internalName="ac390b2a76d145d7b477793d22eada20" ma:taxonomyFieldName="Program_x0020_Type" ma:displayName="Program Type" ma:default="" ma:fieldId="{ac390b2a-76d1-45d7-b477-793d22eada20}" ma:sspId="38aae5fa-7982-4cb4-a62b-8154ee26c2b4" ma:termSetId="9d5c2eb8-487e-4139-98f9-1eb64fda71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41a82d227d54ffea11a900588d7a20d" ma:index="23" nillable="true" ma:taxonomy="true" ma:internalName="g41a82d227d54ffea11a900588d7a20d" ma:taxonomyFieldName="Quarter" ma:displayName="Quarter" ma:default="" ma:fieldId="{041a82d2-27d5-4ffe-a11a-900588d7a20d}" ma:sspId="38aae5fa-7982-4cb4-a62b-8154ee26c2b4" ma:termSetId="1ddbb264-7c81-48d6-bbed-762438020d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774898212e74f3e8b95c9c7629c59c7" ma:index="24" nillable="true" ma:taxonomy="true" ma:internalName="p774898212e74f3e8b95c9c7629c59c7" ma:taxonomyFieldName="State" ma:displayName="State" ma:default="" ma:fieldId="{97748982-12e7-4f3e-8b95-c9c7629c59c7}" ma:sspId="38aae5fa-7982-4cb4-a62b-8154ee26c2b4" ma:termSetId="916b510b-545a-4e48-8474-59045819ad9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bd925ee75e4411be2c329e185a3a7c" ma:index="25" nillable="true" ma:taxonomy="true" ma:internalName="ecbd925ee75e4411be2c329e185a3a7c" ma:taxonomyFieldName="Reinsurer" ma:displayName="Reinsurer" ma:default="" ma:fieldId="{ecbd925e-e75e-4411-be2c-329e185a3a7c}" ma:sspId="38aae5fa-7982-4cb4-a62b-8154ee26c2b4" ma:termSetId="a204b207-eeaf-4626-a0f9-1ed1cf715e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_x0020_Date" ma:index="27" nillable="true" ma:displayName="Meeting Date" ma:format="DateOnly" ma:internalName="Meeting_x0020_Date">
      <xsd:simpleType>
        <xsd:restriction base="dms:DateTime"/>
      </xsd:simpleType>
    </xsd:element>
    <xsd:element name="Meeting_x0020_Name" ma:index="28" nillable="true" ma:displayName="Meeting Name" ma:internalName="Meeting_x0020_Name">
      <xsd:simpleType>
        <xsd:restriction base="dms:Text">
          <xsd:maxLength value="255"/>
        </xsd:restriction>
      </xsd:simpleType>
    </xsd:element>
    <xsd:element name="Report_x0020_Date" ma:index="29" nillable="true" ma:displayName="Report Date" ma:format="DateOnly" ma:internalName="Report_x0020_Date">
      <xsd:simpleType>
        <xsd:restriction base="dms:DateTime"/>
      </xsd:simpleType>
    </xsd:element>
    <xsd:element name="Legacy_x0020_ID" ma:index="30" nillable="true" ma:displayName="Legacy ID" ma:decimals="0" ma:internalName="Legacy_x0020_ID">
      <xsd:simpleType>
        <xsd:restriction base="dms:Number">
          <xsd:minInclusive value="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3" nillable="true" ma:displayName="Description" ma:internalName="CategoryDescrip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89F6BA-943C-4B6F-92A7-40E5B7D49E8A}">
  <ds:schemaRefs>
    <ds:schemaRef ds:uri="http://schemas.microsoft.com/sharepoint.v3"/>
    <ds:schemaRef ds:uri="http://purl.org/dc/terms/"/>
    <ds:schemaRef ds:uri="98b801d3-ae78-4b6b-96e9-3a5260c3df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F829045-C344-4036-A1CF-9D0535DA46F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FF174C4-DC22-465F-AF2F-0A3FB27E9C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b801d3-ae78-4b6b-96e9-3a5260c3df1e"/>
    <ds:schemaRef ds:uri="http://schemas.microsoft.com/sharepoint.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58CF746-0CE1-4F73-9C1C-723628D1BB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6649</TotalTime>
  <Words>859</Words>
  <Application>Microsoft Macintosh PowerPoint</Application>
  <PresentationFormat>Custom</PresentationFormat>
  <Paragraphs>130</Paragraphs>
  <Slides>33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Plan Provide  Train</vt:lpstr>
      <vt:lpstr>Fall Protection and Construction Safety</vt:lpstr>
      <vt:lpstr>PowerPoint Presentation</vt:lpstr>
      <vt:lpstr>Learning Objectives</vt:lpstr>
      <vt:lpstr>4th Fall Protection Stand-Down – May 8-12. 2017</vt:lpstr>
      <vt:lpstr>Construction Safety by the Numbers</vt:lpstr>
      <vt:lpstr>Construction Safety by the Numbers</vt:lpstr>
      <vt:lpstr>FALLS KILL </vt:lpstr>
      <vt:lpstr>Falls - Key Finding</vt:lpstr>
      <vt:lpstr>Plan Provide  Train</vt:lpstr>
      <vt:lpstr>FALLS</vt:lpstr>
      <vt:lpstr>OSHA Focus Four –  85%* OF CONSTRUCTION FATALITES</vt:lpstr>
      <vt:lpstr>Plan Provide  Train</vt:lpstr>
      <vt:lpstr>Where do Falls Occur?</vt:lpstr>
      <vt:lpstr>PowerPoint Presentation</vt:lpstr>
      <vt:lpstr>LADDERS</vt:lpstr>
      <vt:lpstr>Hierarchy of Controls </vt:lpstr>
      <vt:lpstr>Competent Person – Missing Link?</vt:lpstr>
      <vt:lpstr>Plan Provide  Train</vt:lpstr>
      <vt:lpstr>#1 – Falls: General Protection and Awareness</vt:lpstr>
      <vt:lpstr>#2 – Preventing Falls From Scaffolding</vt:lpstr>
      <vt:lpstr>#3 – How Do We Prevent Falls through Skylights and Holes? </vt:lpstr>
      <vt:lpstr># 4 – How Do We Prevent Falls from Aerial Lifts?</vt:lpstr>
      <vt:lpstr>PowerPoint Presentation</vt:lpstr>
      <vt:lpstr>Plan Provide  Train</vt:lpstr>
      <vt:lpstr>Technology to the Rescue?</vt:lpstr>
      <vt:lpstr>Plan Provide  Train</vt:lpstr>
      <vt:lpstr>Resources</vt:lpstr>
      <vt:lpstr>Resources</vt:lpstr>
      <vt:lpstr>PowerPoint Presentation</vt:lpstr>
      <vt:lpstr>Carl Heinlein, CSP, ARM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Glover</dc:creator>
  <cp:lastModifiedBy>Carl Heinlein</cp:lastModifiedBy>
  <cp:revision>80</cp:revision>
  <cp:lastPrinted>2017-05-02T20:45:43Z</cp:lastPrinted>
  <dcterms:created xsi:type="dcterms:W3CDTF">2016-11-18T20:03:16Z</dcterms:created>
  <dcterms:modified xsi:type="dcterms:W3CDTF">2017-05-12T17:48:38Z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0x010100267E5F9975FEFF4FB4376895DE25137200F802914CDA3F5A4A942270A399142EFD</vt:lpwstr>
  </property>
  <property fmtid="{D5CDD505-2E9C-101B-9397-08002B2CF9AE}" pid="3" name="Quarter">
    <vt:lpwstr/>
  </property>
  <property fmtid="{D5CDD505-2E9C-101B-9397-08002B2CF9AE}" pid="4" name="LOB">
    <vt:lpwstr/>
  </property>
  <property fmtid="{D5CDD505-2E9C-101B-9397-08002B2CF9AE}" pid="5" name="Member1">
    <vt:lpwstr/>
  </property>
  <property fmtid="{D5CDD505-2E9C-101B-9397-08002B2CF9AE}" pid="6" name="Program Type">
    <vt:lpwstr/>
  </property>
  <property fmtid="{D5CDD505-2E9C-101B-9397-08002B2CF9AE}" pid="7" name="State">
    <vt:lpwstr/>
  </property>
  <property fmtid="{D5CDD505-2E9C-101B-9397-08002B2CF9AE}" pid="8" name="Reinsurer">
    <vt:lpwstr/>
  </property>
  <property fmtid="{D5CDD505-2E9C-101B-9397-08002B2CF9AE}" pid="9" name="Policy Year">
    <vt:lpwstr/>
  </property>
  <property fmtid="{D5CDD505-2E9C-101B-9397-08002B2CF9AE}" pid="10" name="Document Type">
    <vt:lpwstr/>
  </property>
</Properties>
</file>